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5" r:id="rId12"/>
    <p:sldId id="316" r:id="rId13"/>
    <p:sldId id="312" r:id="rId14"/>
    <p:sldId id="314" r:id="rId15"/>
    <p:sldId id="317" r:id="rId16"/>
    <p:sldId id="313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66"/>
    <a:srgbClr val="00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06" autoAdjust="0"/>
  </p:normalViewPr>
  <p:slideViewPr>
    <p:cSldViewPr>
      <p:cViewPr varScale="1">
        <p:scale>
          <a:sx n="84" d="100"/>
          <a:sy n="84" d="100"/>
        </p:scale>
        <p:origin x="11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5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B5A0C1-4D03-4276-B649-EFCD7DA46E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06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DA45-E033-49FA-958D-C9AEEA4E5046}" type="datetimeFigureOut">
              <a:rPr lang="en-GB" smtClean="0"/>
              <a:pPr/>
              <a:t>31/01/2019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597"/>
            <a:ext cx="5438775" cy="39100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FCDCC-AF9E-410D-883F-801486EF2F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5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B8770-CDC0-4E95-9ACC-03C60D7BD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85A7A-6A88-4B31-8045-1C61079E5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84A62-B7DA-43FC-9C4B-114D22973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1496B-B089-4D96-984F-74FA9641C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71502-825C-4115-AFE2-486D8304C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4ED5C-D662-4F2C-A6FA-4E68C5EA6D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38B30-8CFA-4BC9-B741-C4DD514D87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F2478-6FD0-4AAE-A1E8-ECE9A872D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9A172-E10C-4F83-A96B-6C3EDDB50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F34D0-72E0-4053-9BDD-00BF1DD86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5C51F-6B39-4A63-A495-A5943CA5E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B71205-E50D-45F0-9C52-79092F288A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y.priestley.ac.uk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v.turner@priestley.ac.u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dmissions@priestley.ac.u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"/>
            <a:ext cx="9144000" cy="6859614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44906" y="1916832"/>
            <a:ext cx="784887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Building on Your Success from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Sir Thomas Boteler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Church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O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f England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High School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Adam Bird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"/>
            <a:ext cx="9144000" cy="6859614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7398" y="1114400"/>
            <a:ext cx="8147050" cy="946448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000066"/>
                </a:solidFill>
                <a:latin typeface="Calibri" pitchFamily="34" charset="0"/>
              </a:rPr>
              <a:t>Extra opportunities at college: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1" y="2060848"/>
            <a:ext cx="7344817" cy="3960440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Calibri" pitchFamily="34" charset="0"/>
              </a:rPr>
              <a:t>The Graduate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Engineering Education Scheme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Music and Performance Groups (Breathe, Oxygen, Respiration)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UK and Overseas Educational Visits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Pre Medical, Pre Legal, Pre Teaching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Duke of Edinburgh Award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Specialist Guidance Team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Jobs and Apprenticeship Placement</a:t>
            </a:r>
            <a:r>
              <a:rPr lang="en-GB" sz="2400" dirty="0">
                <a:latin typeface="Calibri" pitchFamily="34" charset="0"/>
              </a:rPr>
              <a:t>s</a:t>
            </a:r>
            <a:endParaRPr lang="en-GB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-7666"/>
            <a:ext cx="9162288" cy="6873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5888736" cy="38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"/>
            <a:ext cx="9144000" cy="6859614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08864"/>
            <a:ext cx="8352928" cy="532859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GB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Priority Application Deadline  February 2019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10 Interview Evenings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from October to May.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Book an interview early for 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g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uaranteed place on popular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c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ourses.</a:t>
            </a:r>
          </a:p>
          <a:p>
            <a:pPr marL="0" indent="0">
              <a:buNone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Welcome Day – TBC June/July 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Registration – August 2019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9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340">
            <a:off x="4822212" y="3030567"/>
            <a:ext cx="2220869" cy="147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1621">
            <a:off x="6464713" y="4242017"/>
            <a:ext cx="2403669" cy="1596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9" y="2060848"/>
            <a:ext cx="1941208" cy="12913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9" y="484632"/>
            <a:ext cx="8827862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-7666"/>
            <a:ext cx="9162288" cy="6873332"/>
          </a:xfrm>
          <a:prstGeom prst="rect">
            <a:avLst/>
          </a:prstGeom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5536" y="1466775"/>
            <a:ext cx="849694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Good GCSE results will give you more options!</a:t>
            </a:r>
          </a:p>
          <a:p>
            <a:pPr algn="ctr">
              <a:spcBef>
                <a:spcPts val="0"/>
              </a:spcBef>
            </a:pPr>
            <a:r>
              <a:rPr lang="en-GB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There’s still time to make a difference!</a:t>
            </a:r>
          </a:p>
          <a:p>
            <a:pPr algn="ctr">
              <a:spcBef>
                <a:spcPts val="0"/>
              </a:spcBef>
            </a:pPr>
            <a:endParaRPr lang="en-GB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en-GB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Do your very best in </a:t>
            </a:r>
            <a:r>
              <a:rPr lang="en-GB" sz="2800" u="sng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all</a:t>
            </a:r>
            <a:r>
              <a:rPr lang="en-GB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your subjects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en-GB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Ask if unsure about anything, talk to your teachers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en-GB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Investigate all options and attend open events 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en-GB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Submit applications as soon as possible </a:t>
            </a:r>
            <a:r>
              <a:rPr lang="en-GB" sz="2800" dirty="0" smtClean="0">
                <a:latin typeface="Calibri" pitchFamily="34" charset="0"/>
                <a:cs typeface="Calibri" pitchFamily="34" charset="0"/>
                <a:hlinkClick r:id="rId3"/>
              </a:rPr>
              <a:t>apply.priestley.ac.uk</a:t>
            </a: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en-GB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If you change your mind about subjects or courses, don’t worry, that’s fine!   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endParaRPr lang="en-GB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-7666"/>
            <a:ext cx="9162288" cy="68733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1052736"/>
            <a:ext cx="71287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 Black" panose="020B0803030403020204" pitchFamily="34" charset="0"/>
                <a:ea typeface="+mj-ea"/>
                <a:cs typeface="+mj-cs"/>
              </a:rPr>
              <a:t>For Help, Advice and Guidance: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 Black" panose="020B0803030403020204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5232" y="2244005"/>
            <a:ext cx="7355160" cy="37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defRPr/>
            </a:pPr>
            <a:r>
              <a:rPr lang="en-GB" sz="2800" b="1" kern="0" dirty="0" smtClean="0">
                <a:solidFill>
                  <a:srgbClr val="000066"/>
                </a:solidFill>
                <a:latin typeface="Source Sans Pro Black" panose="020B0803030403020204" pitchFamily="34" charset="0"/>
              </a:rPr>
              <a:t>Adam Bird (School Liaison)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400" kern="0" dirty="0" smtClean="0">
                <a:solidFill>
                  <a:srgbClr val="000066"/>
                </a:solidFill>
                <a:latin typeface="Source Sans Pro ExtraLight" panose="020B0303030403020204" pitchFamily="34" charset="0"/>
                <a:hlinkClick r:id="rId3"/>
              </a:rPr>
              <a:t>a.bird@priestley.ac.uk</a:t>
            </a:r>
            <a:endParaRPr lang="en-GB" sz="2400" kern="0" dirty="0" smtClean="0">
              <a:solidFill>
                <a:srgbClr val="000066"/>
              </a:solidFill>
              <a:latin typeface="Source Sans Pro ExtraLight" panose="020B0303030403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ource Sans Pro Black" panose="020B08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ource Sans Pro Black" panose="020B0803030403020204" pitchFamily="34" charset="0"/>
                <a:ea typeface="+mn-ea"/>
                <a:cs typeface="+mn-cs"/>
              </a:rPr>
              <a:t>Admissions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ource Sans Pro ExtraLight" panose="020B03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ource Sans Pro ExtraLight" panose="020B0303030403020204" pitchFamily="34" charset="0"/>
                <a:ea typeface="+mn-ea"/>
                <a:cs typeface="+mn-cs"/>
              </a:rPr>
              <a:t>01925 624465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ource Sans Pro ExtraLight" panose="020B0303030403020204" pitchFamily="34" charset="0"/>
                <a:ea typeface="+mn-ea"/>
                <a:cs typeface="+mn-cs"/>
                <a:hlinkClick r:id="rId4"/>
              </a:rPr>
              <a:t>admissions@priestley.ac.uk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ource Sans Pro ExtraLight" panose="020B0303030403020204" pitchFamily="34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GB" sz="1600" b="1" kern="0" dirty="0" smtClean="0">
              <a:solidFill>
                <a:srgbClr val="000066"/>
              </a:solidFill>
              <a:latin typeface="Source Sans Pro Black" panose="020B0803030403020204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GB" sz="2800" b="1" kern="0" dirty="0" smtClean="0">
                <a:solidFill>
                  <a:srgbClr val="000066"/>
                </a:solidFill>
                <a:latin typeface="Source Sans Pro Black" panose="020B0803030403020204" pitchFamily="34" charset="0"/>
              </a:rPr>
              <a:t>Careers, Advice and Guidance 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800" b="1" kern="0" dirty="0" smtClean="0">
                <a:solidFill>
                  <a:srgbClr val="000066"/>
                </a:solidFill>
                <a:latin typeface="Source Sans Pro Semibold" panose="020B0603030403020204" pitchFamily="34" charset="0"/>
              </a:rPr>
              <a:t>Charlie Dunbar or Ian Edge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800" b="1" kern="0" dirty="0" smtClean="0">
                <a:solidFill>
                  <a:srgbClr val="000066"/>
                </a:solidFill>
                <a:latin typeface="Source Sans Pro Light" panose="020B0403030403020204" pitchFamily="34" charset="0"/>
              </a:rPr>
              <a:t>01925 633591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ource Sans Pro ExtraLight" panose="020B0303030403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ource Sans Pro ExtraLight" panose="020B0303030403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ource Sans Pro ExtraLight" panose="020B0303030403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-14526"/>
            <a:ext cx="9180576" cy="6887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44" y="4826422"/>
            <a:ext cx="1687112" cy="1687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44" y="3114503"/>
            <a:ext cx="1550104" cy="1550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84" y="1340768"/>
            <a:ext cx="1611920" cy="1611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3156" y="1305341"/>
            <a:ext cx="54726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@</a:t>
            </a:r>
            <a:r>
              <a:rPr lang="en-GB" sz="3000" b="1" dirty="0" err="1" smtClean="0"/>
              <a:t>priestleysfc</a:t>
            </a:r>
            <a:endParaRPr lang="en-GB" sz="3000" b="1" dirty="0" smtClean="0"/>
          </a:p>
          <a:p>
            <a:endParaRPr lang="en-GB" sz="3000" b="1" dirty="0" smtClean="0"/>
          </a:p>
          <a:p>
            <a:endParaRPr lang="en-GB" sz="3000" b="1" dirty="0" smtClean="0"/>
          </a:p>
          <a:p>
            <a:endParaRPr lang="en-GB" sz="3000" b="1" dirty="0"/>
          </a:p>
          <a:p>
            <a:r>
              <a:rPr lang="en-GB" sz="3000" b="1" dirty="0" err="1" smtClean="0"/>
              <a:t>PriestleyCollegeWarrington</a:t>
            </a:r>
            <a:endParaRPr lang="en-GB" sz="3000" b="1" dirty="0" smtClean="0"/>
          </a:p>
          <a:p>
            <a:endParaRPr lang="en-GB" sz="3000" b="1" dirty="0" smtClean="0"/>
          </a:p>
          <a:p>
            <a:endParaRPr lang="en-GB" sz="3000" b="1" dirty="0"/>
          </a:p>
          <a:p>
            <a:endParaRPr lang="en-GB" sz="3000" b="1" dirty="0" smtClean="0"/>
          </a:p>
          <a:p>
            <a:r>
              <a:rPr lang="en-GB" sz="3000" b="1" dirty="0" err="1" smtClean="0"/>
              <a:t>priestleysixthform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39967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-15386"/>
            <a:ext cx="9198864" cy="6900770"/>
          </a:xfrm>
          <a:prstGeom prst="rect">
            <a:avLst/>
          </a:prstGeom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1412776"/>
            <a:ext cx="8229600" cy="782638"/>
          </a:xfrm>
          <a:noFill/>
          <a:ln/>
        </p:spPr>
        <p:txBody>
          <a:bodyPr/>
          <a:lstStyle/>
          <a:p>
            <a:r>
              <a:rPr lang="en-GB" sz="4000" b="1" dirty="0">
                <a:solidFill>
                  <a:srgbClr val="000066"/>
                </a:solidFill>
                <a:latin typeface="+mn-lt"/>
              </a:rPr>
              <a:t>What </a:t>
            </a:r>
            <a:r>
              <a:rPr lang="en-GB" sz="4000" b="1" dirty="0" smtClean="0">
                <a:solidFill>
                  <a:srgbClr val="000066"/>
                </a:solidFill>
                <a:latin typeface="+mn-lt"/>
              </a:rPr>
              <a:t>we will cover </a:t>
            </a:r>
            <a:r>
              <a:rPr lang="en-GB" sz="4000" b="1" dirty="0">
                <a:solidFill>
                  <a:srgbClr val="000066"/>
                </a:solidFill>
                <a:latin typeface="+mn-lt"/>
              </a:rPr>
              <a:t>today:</a:t>
            </a:r>
            <a:endParaRPr lang="en-US" sz="40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14921" y="2348880"/>
            <a:ext cx="7489527" cy="3960440"/>
          </a:xfrm>
          <a:noFill/>
          <a:ln/>
        </p:spPr>
        <p:txBody>
          <a:bodyPr/>
          <a:lstStyle/>
          <a:p>
            <a:pPr>
              <a:tabLst>
                <a:tab pos="6188075" algn="l"/>
              </a:tabLst>
            </a:pPr>
            <a:r>
              <a:rPr lang="en-GB" dirty="0" smtClean="0">
                <a:solidFill>
                  <a:srgbClr val="000066"/>
                </a:solidFill>
                <a:latin typeface="+mj-lt"/>
              </a:rPr>
              <a:t>How your GCSE results can make a difference to your options</a:t>
            </a:r>
          </a:p>
          <a:p>
            <a:pPr>
              <a:tabLst>
                <a:tab pos="6188075" algn="l"/>
              </a:tabLst>
            </a:pPr>
            <a:r>
              <a:rPr lang="en-GB" dirty="0" smtClean="0">
                <a:solidFill>
                  <a:srgbClr val="000066"/>
                </a:solidFill>
                <a:latin typeface="+mj-lt"/>
              </a:rPr>
              <a:t>Different courses at college</a:t>
            </a:r>
          </a:p>
          <a:p>
            <a:pPr>
              <a:tabLst>
                <a:tab pos="6188075" algn="l"/>
              </a:tabLst>
            </a:pPr>
            <a:r>
              <a:rPr lang="en-GB" dirty="0" smtClean="0">
                <a:solidFill>
                  <a:srgbClr val="000066"/>
                </a:solidFill>
                <a:latin typeface="+mj-lt"/>
              </a:rPr>
              <a:t>Where you can go for further information</a:t>
            </a:r>
            <a:endParaRPr lang="en-GB" dirty="0">
              <a:solidFill>
                <a:srgbClr val="000066"/>
              </a:solidFill>
              <a:latin typeface="+mj-lt"/>
            </a:endParaRPr>
          </a:p>
          <a:p>
            <a:pPr>
              <a:tabLst>
                <a:tab pos="6188075" algn="l"/>
              </a:tabLst>
            </a:pPr>
            <a:r>
              <a:rPr lang="en-GB" dirty="0" smtClean="0">
                <a:solidFill>
                  <a:srgbClr val="000066"/>
                </a:solidFill>
                <a:latin typeface="+mj-lt"/>
              </a:rPr>
              <a:t>Important dates and events</a:t>
            </a:r>
          </a:p>
          <a:p>
            <a:pPr>
              <a:tabLst>
                <a:tab pos="6188075" algn="l"/>
              </a:tabLst>
            </a:pPr>
            <a:endParaRPr lang="en-US" b="1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0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"/>
            <a:ext cx="9144000" cy="6859614"/>
          </a:xfrm>
          <a:prstGeom prst="rect">
            <a:avLst/>
          </a:prstGeom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9552" y="1789067"/>
            <a:ext cx="828092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GB" sz="26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etter GCSE results will provide more options after school!</a:t>
            </a:r>
          </a:p>
          <a:p>
            <a:pPr>
              <a:spcBef>
                <a:spcPct val="50000"/>
              </a:spcBef>
            </a:pPr>
            <a:endParaRPr lang="en-GB" sz="20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6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Colleges will look at: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en-GB" sz="2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Your overall average GCSE point score to determine your level of programme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en-GB" sz="2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Your GCSE point score for individual subjects will also be looked at for certain A-levels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endParaRPr lang="en-GB" sz="26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742950" indent="-742950">
              <a:spcBef>
                <a:spcPct val="50000"/>
              </a:spcBef>
              <a:buAutoNum type="arabicPeriod"/>
            </a:pPr>
            <a:endParaRPr lang="en-GB" sz="26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GB" sz="26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1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"/>
            <a:ext cx="9144000" cy="68596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77937" y="1772816"/>
            <a:ext cx="4078908" cy="3724096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accent1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0000"/>
                </a:solidFill>
                <a:latin typeface="Arial"/>
              </a:rPr>
              <a:t>Progression to Level 3 Programme: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GB" b="1" dirty="0">
              <a:solidFill>
                <a:srgbClr val="000000"/>
              </a:solidFill>
              <a:latin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0000"/>
                </a:solidFill>
                <a:latin typeface="Arial"/>
              </a:rPr>
              <a:t>You need to be aiming to achieve at least grade 4s and 5s in all subjects to maximise your options.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GB" b="1" dirty="0">
              <a:solidFill>
                <a:srgbClr val="000000"/>
              </a:solidFill>
              <a:latin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If 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you do not achieve a GCSE Grade C/4 in </a:t>
            </a:r>
            <a:r>
              <a:rPr lang="en-GB" sz="1600" b="1" dirty="0">
                <a:solidFill>
                  <a:srgbClr val="000000"/>
                </a:solidFill>
                <a:latin typeface="Arial"/>
              </a:rPr>
              <a:t>English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 and/or </a:t>
            </a:r>
            <a:r>
              <a:rPr lang="en-GB" sz="1600" b="1" dirty="0">
                <a:solidFill>
                  <a:srgbClr val="000000"/>
                </a:solidFill>
                <a:latin typeface="Arial"/>
              </a:rPr>
              <a:t>Maths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 you will be required to improve in these </a:t>
            </a: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subjects.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000000"/>
              </a:solidFill>
              <a:latin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Please also remember that many universities will require you to have grades 6 and above for certain GCSEs such as maths and English.</a:t>
            </a:r>
            <a:endParaRPr lang="en-GB" sz="16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16910"/>
              </p:ext>
            </p:extLst>
          </p:nvPr>
        </p:nvGraphicFramePr>
        <p:xfrm>
          <a:off x="685998" y="1190993"/>
          <a:ext cx="2016224" cy="4599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308">
                  <a:extLst>
                    <a:ext uri="{9D8B030D-6E8A-4147-A177-3AD203B41FA5}">
                      <a16:colId xmlns:a16="http://schemas.microsoft.com/office/drawing/2014/main" val="1778955799"/>
                    </a:ext>
                  </a:extLst>
                </a:gridCol>
                <a:gridCol w="1106916">
                  <a:extLst>
                    <a:ext uri="{9D8B030D-6E8A-4147-A177-3AD203B41FA5}">
                      <a16:colId xmlns:a16="http://schemas.microsoft.com/office/drawing/2014/main" val="475262454"/>
                    </a:ext>
                  </a:extLst>
                </a:gridCol>
              </a:tblGrid>
              <a:tr h="958743">
                <a:tc gridSpan="2">
                  <a:txBody>
                    <a:bodyPr/>
                    <a:lstStyle/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Grading for GCSEs 2018</a:t>
                      </a:r>
                    </a:p>
                    <a:p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Grade:           Points: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459675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16860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7.67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57644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979127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6.33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457483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5.67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05735"/>
                  </a:ext>
                </a:extLst>
              </a:tr>
              <a:tr h="4201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994637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39996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90719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11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7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-14526"/>
            <a:ext cx="9180576" cy="6887052"/>
          </a:xfrm>
          <a:prstGeom prst="rect">
            <a:avLst/>
          </a:prstGeom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55576" y="1772816"/>
            <a:ext cx="7776864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u="sng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Some courses may also ask for additional GCSE requirements</a:t>
            </a:r>
          </a:p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Examples of A-levels with additional GCSE requirements: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A-level Computer Science, Chemistry, Physics and Psychology  – GCSE maths Grade 5 or above.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Some A-levels such as Economics, Philosophy, PE, Geography will require a higher average GCSE point score</a:t>
            </a:r>
          </a:p>
          <a:p>
            <a:pPr>
              <a:spcBef>
                <a:spcPct val="50000"/>
              </a:spcBef>
            </a:pPr>
            <a:endParaRPr lang="en-GB" sz="32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GB" sz="32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GB" sz="32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GB" sz="4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-7666"/>
            <a:ext cx="9162288" cy="687333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340768"/>
            <a:ext cx="5687987" cy="792088"/>
          </a:xfrm>
        </p:spPr>
        <p:txBody>
          <a:bodyPr/>
          <a:lstStyle/>
          <a:p>
            <a:pPr algn="l" eaLnBrk="1" hangingPunct="1"/>
            <a:r>
              <a:rPr lang="en-GB" sz="4000" b="1" dirty="0" smtClean="0">
                <a:solidFill>
                  <a:srgbClr val="000066"/>
                </a:solidFill>
                <a:latin typeface="Calibri" pitchFamily="34" charset="0"/>
              </a:rPr>
              <a:t>Programmes Available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204864"/>
            <a:ext cx="5832648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300" b="1" dirty="0" smtClean="0">
                <a:latin typeface="Calibri" pitchFamily="34" charset="0"/>
              </a:rPr>
              <a:t>Level 3 or Advanced Level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1900" dirty="0" smtClean="0">
                <a:latin typeface="Calibri" pitchFamily="34" charset="0"/>
              </a:rPr>
              <a:t>AS/A Levels</a:t>
            </a:r>
          </a:p>
          <a:p>
            <a:r>
              <a:rPr lang="en-GB" sz="1900" dirty="0" smtClean="0">
                <a:latin typeface="Calibri" pitchFamily="34" charset="0"/>
              </a:rPr>
              <a:t>BTEC Extended Diplomas 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GB" sz="1900" dirty="0" smtClean="0">
                <a:solidFill>
                  <a:schemeClr val="accent2"/>
                </a:solidFill>
                <a:latin typeface="Calibri" pitchFamily="34" charset="0"/>
              </a:rPr>
              <a:t>     = 3 A </a:t>
            </a:r>
            <a:r>
              <a:rPr lang="en-GB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Levels</a:t>
            </a:r>
            <a:endParaRPr lang="en-GB" sz="1900" dirty="0" smtClean="0">
              <a:latin typeface="Calibri" pitchFamily="34" charset="0"/>
            </a:endParaRPr>
          </a:p>
          <a:p>
            <a:r>
              <a:rPr lang="en-GB" sz="1900" dirty="0" smtClean="0">
                <a:latin typeface="Calibri" pitchFamily="34" charset="0"/>
              </a:rPr>
              <a:t>BTEC/OCR Diplomas </a:t>
            </a:r>
          </a:p>
          <a:p>
            <a:pPr>
              <a:buNone/>
            </a:pPr>
            <a:r>
              <a:rPr lang="en-GB" sz="1900" dirty="0" smtClean="0">
                <a:solidFill>
                  <a:schemeClr val="accent2"/>
                </a:solidFill>
                <a:latin typeface="Calibri" pitchFamily="34" charset="0"/>
              </a:rPr>
              <a:t>	= 2 A Levels</a:t>
            </a:r>
          </a:p>
          <a:p>
            <a:r>
              <a:rPr lang="en-GB" sz="1900" dirty="0" smtClean="0">
                <a:latin typeface="Calibri" pitchFamily="34" charset="0"/>
              </a:rPr>
              <a:t>BTEC Subsidiary / Extended Certificate / </a:t>
            </a:r>
          </a:p>
          <a:p>
            <a:pPr marL="0" indent="0">
              <a:buNone/>
            </a:pPr>
            <a:r>
              <a:rPr lang="en-GB" sz="1900" dirty="0" smtClean="0">
                <a:latin typeface="Calibri" pitchFamily="34" charset="0"/>
              </a:rPr>
              <a:t>      OCR Introductory  Diploma </a:t>
            </a:r>
          </a:p>
          <a:p>
            <a:pPr marL="0" indent="0">
              <a:buNone/>
            </a:pPr>
            <a:r>
              <a:rPr lang="en-GB" sz="1900" dirty="0" smtClean="0">
                <a:solidFill>
                  <a:schemeClr val="accent2"/>
                </a:solidFill>
                <a:latin typeface="Calibri" pitchFamily="34" charset="0"/>
              </a:rPr>
              <a:t>      = 1 A Levels</a:t>
            </a:r>
          </a:p>
          <a:p>
            <a:r>
              <a:rPr lang="en-GB" sz="1900" dirty="0" smtClean="0">
                <a:latin typeface="Calibri" pitchFamily="34" charset="0"/>
              </a:rPr>
              <a:t>BTEC Certificate </a:t>
            </a:r>
          </a:p>
          <a:p>
            <a:pPr>
              <a:buNone/>
            </a:pPr>
            <a:r>
              <a:rPr lang="en-GB" sz="1900" dirty="0" smtClean="0">
                <a:solidFill>
                  <a:schemeClr val="accent2"/>
                </a:solidFill>
                <a:latin typeface="Calibri" pitchFamily="34" charset="0"/>
              </a:rPr>
              <a:t>	= 1 AS Level</a:t>
            </a:r>
          </a:p>
          <a:p>
            <a:pPr marL="0" indent="0">
              <a:buNone/>
            </a:pPr>
            <a:endParaRPr lang="en-GB" sz="2000" dirty="0" smtClean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700">
            <a:off x="5455420" y="1579403"/>
            <a:ext cx="2888762" cy="43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65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613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340768"/>
            <a:ext cx="7642994" cy="576064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000066"/>
                </a:solidFill>
                <a:latin typeface="Calibri" pitchFamily="34" charset="0"/>
              </a:rPr>
              <a:t>Programmes Available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504252"/>
              </p:ext>
            </p:extLst>
          </p:nvPr>
        </p:nvGraphicFramePr>
        <p:xfrm>
          <a:off x="950153" y="2132856"/>
          <a:ext cx="7397856" cy="388466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4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5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532">
                <a:tc gridSpan="2"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Level 2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Courses (1 year)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For students with an average GCSE point score of at least 3.</a:t>
                      </a:r>
                      <a:endParaRPr lang="en-GB" sz="17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8285" marR="78285" marT="39143" marB="39143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39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Level 2 Vocational</a:t>
                      </a:r>
                      <a:r>
                        <a:rPr lang="en-GB" sz="2000" baseline="0" dirty="0" smtClean="0"/>
                        <a:t> Qualifications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700" dirty="0" smtClean="0"/>
                        <a:t>BTEC/OCR Level 2 Certificates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700" dirty="0" smtClean="0"/>
                        <a:t>Art and</a:t>
                      </a:r>
                      <a:r>
                        <a:rPr lang="en-GB" sz="1700" baseline="0" dirty="0" smtClean="0"/>
                        <a:t> Design, Digital Art, Health and Social Care, ICT, Media Studies, Business Studies, Public Services, Science, Sport</a:t>
                      </a:r>
                      <a:endParaRPr lang="en-GB" sz="1700" dirty="0" smtClean="0"/>
                    </a:p>
                  </a:txBody>
                  <a:tcPr marL="78285" marR="78285" marT="39143" marB="391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GCSEs </a:t>
                      </a:r>
                    </a:p>
                  </a:txBody>
                  <a:tcPr marL="78285" marR="78285" marT="39143" marB="3914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700" dirty="0" smtClean="0"/>
                        <a:t>Maths, English, Science  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6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Pre</a:t>
                      </a:r>
                      <a:r>
                        <a:rPr lang="en-GB" sz="2000" baseline="0" dirty="0" smtClean="0"/>
                        <a:t> GCSEs</a:t>
                      </a:r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700" dirty="0" smtClean="0"/>
                        <a:t>Free</a:t>
                      </a:r>
                      <a:r>
                        <a:rPr lang="en-GB" sz="1700" baseline="0" dirty="0" smtClean="0"/>
                        <a:t> Standing Maths Qualification  </a:t>
                      </a:r>
                      <a:r>
                        <a:rPr lang="en-GB" sz="1700" dirty="0" smtClean="0"/>
                        <a:t>Cambridge</a:t>
                      </a:r>
                      <a:r>
                        <a:rPr lang="en-GB" sz="1700" baseline="0" dirty="0" smtClean="0"/>
                        <a:t> Progression Awards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700" dirty="0" smtClean="0"/>
                        <a:t>English/Functional</a:t>
                      </a:r>
                      <a:r>
                        <a:rPr lang="en-GB" sz="1700" baseline="0" dirty="0" smtClean="0"/>
                        <a:t> Skills </a:t>
                      </a:r>
                      <a:endParaRPr lang="en-GB" sz="17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700" dirty="0" smtClean="0"/>
                        <a:t>Beginners Spanish, French and German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HPQ (Higher Project Qualification)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4" y="-9144"/>
            <a:ext cx="9166228" cy="687628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</p:spPr>
        <p:txBody>
          <a:bodyPr/>
          <a:lstStyle/>
          <a:p>
            <a:r>
              <a:rPr lang="en-GB" sz="1800" dirty="0" smtClean="0">
                <a:solidFill>
                  <a:srgbClr val="002060"/>
                </a:solidFill>
              </a:rPr>
              <a:t>Subject areas you can study (over 70 courses available)…………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3951288"/>
          </a:xfrm>
        </p:spPr>
        <p:txBody>
          <a:bodyPr/>
          <a:lstStyle/>
          <a:p>
            <a:r>
              <a:rPr lang="en-GB" sz="1800" dirty="0" smtClean="0"/>
              <a:t>Art and Design</a:t>
            </a:r>
          </a:p>
          <a:p>
            <a:r>
              <a:rPr lang="en-GB" sz="1800" dirty="0" smtClean="0"/>
              <a:t>Computer Games Design</a:t>
            </a:r>
          </a:p>
          <a:p>
            <a:r>
              <a:rPr lang="en-GB" sz="1800" dirty="0" smtClean="0"/>
              <a:t>Graphics and 3D Design</a:t>
            </a:r>
          </a:p>
          <a:p>
            <a:r>
              <a:rPr lang="en-GB" sz="1800" dirty="0" smtClean="0"/>
              <a:t>Textiles</a:t>
            </a:r>
          </a:p>
          <a:p>
            <a:r>
              <a:rPr lang="en-GB" sz="1800" dirty="0" smtClean="0"/>
              <a:t>Travel and Tourism</a:t>
            </a:r>
          </a:p>
          <a:p>
            <a:r>
              <a:rPr lang="en-GB" sz="1800" dirty="0" smtClean="0"/>
              <a:t>Children’s Play, Learning and Development</a:t>
            </a:r>
          </a:p>
          <a:p>
            <a:r>
              <a:rPr lang="en-GB" sz="1800" dirty="0" smtClean="0"/>
              <a:t>English</a:t>
            </a:r>
          </a:p>
          <a:p>
            <a:r>
              <a:rPr lang="en-GB" sz="1800" dirty="0" smtClean="0"/>
              <a:t>Languages; French, Spanish and German</a:t>
            </a:r>
          </a:p>
          <a:p>
            <a:r>
              <a:rPr lang="en-GB" sz="1800" dirty="0" smtClean="0"/>
              <a:t>Law</a:t>
            </a:r>
          </a:p>
          <a:p>
            <a:r>
              <a:rPr lang="en-GB" sz="1800" dirty="0"/>
              <a:t>P</a:t>
            </a:r>
            <a:r>
              <a:rPr lang="en-GB" sz="1800" dirty="0" smtClean="0"/>
              <a:t>hysics, biology, chemistry</a:t>
            </a:r>
          </a:p>
          <a:p>
            <a:r>
              <a:rPr lang="en-GB" sz="1800" dirty="0" smtClean="0"/>
              <a:t>Maths</a:t>
            </a:r>
            <a:endParaRPr lang="en-GB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0" y="1772816"/>
            <a:ext cx="4273743" cy="3951288"/>
          </a:xfrm>
        </p:spPr>
        <p:txBody>
          <a:bodyPr/>
          <a:lstStyle/>
          <a:p>
            <a:r>
              <a:rPr lang="en-GB" sz="1800" dirty="0" smtClean="0"/>
              <a:t>Architecture</a:t>
            </a:r>
          </a:p>
          <a:p>
            <a:r>
              <a:rPr lang="en-GB" sz="1800" dirty="0" smtClean="0"/>
              <a:t>Criminology</a:t>
            </a:r>
          </a:p>
          <a:p>
            <a:r>
              <a:rPr lang="en-GB" sz="1800" dirty="0" smtClean="0"/>
              <a:t>Engineering</a:t>
            </a:r>
          </a:p>
          <a:p>
            <a:r>
              <a:rPr lang="en-GB" sz="1800" dirty="0" smtClean="0"/>
              <a:t>Geography and Geology</a:t>
            </a:r>
          </a:p>
          <a:p>
            <a:r>
              <a:rPr lang="en-GB" sz="1800" dirty="0" smtClean="0"/>
              <a:t>History</a:t>
            </a:r>
          </a:p>
          <a:p>
            <a:r>
              <a:rPr lang="en-GB" sz="1800" dirty="0" smtClean="0"/>
              <a:t>Psychology and Sociology</a:t>
            </a:r>
          </a:p>
          <a:p>
            <a:r>
              <a:rPr lang="en-GB" sz="1800" dirty="0" smtClean="0"/>
              <a:t>Philosophy and Religious Studies</a:t>
            </a:r>
          </a:p>
          <a:p>
            <a:r>
              <a:rPr lang="en-GB" sz="1800" dirty="0" smtClean="0"/>
              <a:t>IT and Computer Science</a:t>
            </a:r>
          </a:p>
          <a:p>
            <a:r>
              <a:rPr lang="en-GB" sz="1800" dirty="0" smtClean="0"/>
              <a:t>Drama, Dance, Performing Arts, Music</a:t>
            </a:r>
          </a:p>
          <a:p>
            <a:r>
              <a:rPr lang="en-GB" sz="1800" dirty="0"/>
              <a:t>E</a:t>
            </a:r>
            <a:r>
              <a:rPr lang="en-GB" sz="1800" dirty="0" smtClean="0"/>
              <a:t>conomics, Business Studies</a:t>
            </a:r>
          </a:p>
          <a:p>
            <a:r>
              <a:rPr lang="en-GB" sz="1800" dirty="0" smtClean="0"/>
              <a:t>Sport</a:t>
            </a:r>
          </a:p>
          <a:p>
            <a:r>
              <a:rPr lang="en-GB" sz="1800" dirty="0" smtClean="0"/>
              <a:t>Public Services</a:t>
            </a:r>
          </a:p>
          <a:p>
            <a:endParaRPr lang="en-GB" sz="1800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918768" y="6813376"/>
          <a:ext cx="416560" cy="1507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38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01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01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501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2784" y="7317432"/>
          <a:ext cx="41656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626">
                <a:tc gridSpan="2"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89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489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489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489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489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489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489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489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86120" y="7605463"/>
          <a:ext cx="41656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879">
                <a:tc gridSpan="2"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6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6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6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76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76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76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6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76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76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72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04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"/>
            <a:ext cx="9144000" cy="685961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189" y="1412776"/>
            <a:ext cx="5687987" cy="792088"/>
          </a:xfrm>
        </p:spPr>
        <p:txBody>
          <a:bodyPr/>
          <a:lstStyle/>
          <a:p>
            <a:pPr algn="l" eaLnBrk="1" hangingPunct="1"/>
            <a:r>
              <a:rPr lang="en-GB" sz="4000" b="1" dirty="0" smtClean="0">
                <a:solidFill>
                  <a:srgbClr val="000066"/>
                </a:solidFill>
                <a:latin typeface="Calibri" pitchFamily="34" charset="0"/>
              </a:rPr>
              <a:t>New Courses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20888"/>
            <a:ext cx="4592459" cy="4248472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800" b="1" dirty="0" smtClean="0">
                <a:latin typeface="Calibri" pitchFamily="34" charset="0"/>
              </a:rPr>
              <a:t>BTEC Level 3 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GB" sz="2800" b="1" dirty="0">
              <a:latin typeface="Calibri" pitchFamily="34" charset="0"/>
            </a:endParaRP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800" b="1" dirty="0" smtClean="0">
                <a:latin typeface="Calibri" pitchFamily="34" charset="0"/>
              </a:rPr>
              <a:t>Criminology  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i="1" dirty="0" smtClean="0">
                <a:latin typeface="Calibri" pitchFamily="34" charset="0"/>
              </a:rPr>
              <a:t>(Certificate)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GB" sz="2400" i="1" dirty="0" smtClean="0">
              <a:latin typeface="Calibri" pitchFamily="34" charset="0"/>
            </a:endParaRP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800" b="1" dirty="0" smtClean="0">
                <a:latin typeface="Calibri" pitchFamily="34" charset="0"/>
              </a:rPr>
              <a:t>A-Level Architecture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itchFamily="34" charset="0"/>
              </a:rPr>
              <a:t> 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800" b="1" dirty="0" smtClean="0">
                <a:solidFill>
                  <a:schemeClr val="accent2"/>
                </a:solidFill>
                <a:latin typeface="Calibri" pitchFamily="34" charset="0"/>
              </a:rPr>
              <a:t>Engineering 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i="1" dirty="0" smtClean="0">
                <a:solidFill>
                  <a:schemeClr val="accent2"/>
                </a:solidFill>
                <a:latin typeface="Calibri" pitchFamily="34" charset="0"/>
              </a:rPr>
              <a:t>(Certificate or Extended Certificate)</a:t>
            </a:r>
          </a:p>
          <a:p>
            <a:pPr marL="0" indent="0">
              <a:buNone/>
            </a:pPr>
            <a:endParaRPr lang="en-GB" sz="1800" dirty="0">
              <a:latin typeface="Calibri" pitchFamily="34" charset="0"/>
            </a:endParaRPr>
          </a:p>
          <a:p>
            <a:pPr marL="0" indent="0">
              <a:buNone/>
            </a:pPr>
            <a:endParaRPr lang="en-GB" sz="2800" dirty="0" smtClean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700">
            <a:off x="5455420" y="1579403"/>
            <a:ext cx="2888762" cy="43620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623</Words>
  <Application>Microsoft Office PowerPoint</Application>
  <PresentationFormat>On-screen Show (4:3)</PresentationFormat>
  <Paragraphs>154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Source Sans Pro Black</vt:lpstr>
      <vt:lpstr>Source Sans Pro ExtraLight</vt:lpstr>
      <vt:lpstr>Source Sans Pro Light</vt:lpstr>
      <vt:lpstr>Source Sans Pro Semibold</vt:lpstr>
      <vt:lpstr>Wingdings</vt:lpstr>
      <vt:lpstr>Default Design</vt:lpstr>
      <vt:lpstr>PowerPoint Presentation</vt:lpstr>
      <vt:lpstr>What we will cover today:</vt:lpstr>
      <vt:lpstr>PowerPoint Presentation</vt:lpstr>
      <vt:lpstr>PowerPoint Presentation</vt:lpstr>
      <vt:lpstr>PowerPoint Presentation</vt:lpstr>
      <vt:lpstr>Programmes Available  </vt:lpstr>
      <vt:lpstr>Programmes Available</vt:lpstr>
      <vt:lpstr>PowerPoint Presentation</vt:lpstr>
      <vt:lpstr>New Courses</vt:lpstr>
      <vt:lpstr>Extra opportunities at college: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Absolute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</dc:creator>
  <cp:lastModifiedBy>Adam Bird</cp:lastModifiedBy>
  <cp:revision>190</cp:revision>
  <cp:lastPrinted>2017-09-05T14:06:27Z</cp:lastPrinted>
  <dcterms:created xsi:type="dcterms:W3CDTF">2009-10-12T20:06:31Z</dcterms:created>
  <dcterms:modified xsi:type="dcterms:W3CDTF">2019-01-31T08:20:54Z</dcterms:modified>
</cp:coreProperties>
</file>