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5" r:id="rId3"/>
    <p:sldId id="257" r:id="rId4"/>
    <p:sldId id="274" r:id="rId5"/>
    <p:sldId id="275" r:id="rId6"/>
    <p:sldId id="290" r:id="rId7"/>
    <p:sldId id="294" r:id="rId8"/>
    <p:sldId id="291" r:id="rId9"/>
    <p:sldId id="260" r:id="rId10"/>
    <p:sldId id="293" r:id="rId11"/>
    <p:sldId id="288" r:id="rId12"/>
    <p:sldId id="289" r:id="rId13"/>
    <p:sldId id="276" r:id="rId14"/>
    <p:sldId id="273" r:id="rId15"/>
    <p:sldId id="277" r:id="rId16"/>
    <p:sldId id="285" r:id="rId17"/>
    <p:sldId id="284" r:id="rId18"/>
    <p:sldId id="287" r:id="rId19"/>
    <p:sldId id="296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5ED0A-D5E2-4124-B02D-ABC32FAF3DF9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8F4B6-0226-48AC-9C81-B88925150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3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F4B6-0226-48AC-9C81-B88925150E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0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F4B6-0226-48AC-9C81-B88925150E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0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F4B6-0226-48AC-9C81-B88925150ED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0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F4B6-0226-48AC-9C81-B88925150ED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0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F4B6-0226-48AC-9C81-B88925150ED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0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F4B6-0226-48AC-9C81-B88925150E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0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1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4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4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4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73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7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2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4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67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0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B93F8-57CF-4F2F-9726-17A6988246F3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FAD69-D3D7-44CD-9F69-FC477BB5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" y="0"/>
            <a:ext cx="9118022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5013175"/>
            <a:ext cx="7941568" cy="1878387"/>
          </a:xfrm>
        </p:spPr>
        <p:txBody>
          <a:bodyPr>
            <a:noAutofit/>
          </a:bodyPr>
          <a:lstStyle/>
          <a:p>
            <a:pPr algn="r">
              <a:lnSpc>
                <a:spcPts val="5500"/>
              </a:lnSpc>
            </a:pPr>
            <a:r>
              <a:rPr lang="en-GB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YEAR 9 OPTIONS INFORMATION EVENING</a:t>
            </a:r>
            <a:br>
              <a:rPr lang="en-GB" dirty="0" smtClean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2</a:t>
            </a:r>
            <a:r>
              <a:rPr lang="en-GB" baseline="300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nd</a:t>
            </a:r>
            <a:r>
              <a:rPr lang="en-GB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December 2015</a:t>
            </a:r>
            <a:endParaRPr lang="en-GB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710952"/>
          </a:xfrm>
        </p:spPr>
        <p:txBody>
          <a:bodyPr>
            <a:noAutofit/>
          </a:bodyPr>
          <a:lstStyle/>
          <a:p>
            <a:r>
              <a:rPr lang="en-GB" dirty="0">
                <a:latin typeface="Bebas Neue" panose="020B0606020202050201" pitchFamily="34" charset="0"/>
              </a:rPr>
              <a:t/>
            </a:r>
            <a:br>
              <a:rPr lang="en-GB" dirty="0">
                <a:latin typeface="Bebas Neue" panose="020B0606020202050201" pitchFamily="34" charset="0"/>
              </a:rPr>
            </a:b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student has a KS2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4.7,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would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expected to achieve an </a:t>
            </a:r>
            <a:r>
              <a:rPr lang="en-GB" sz="2400" b="1" dirty="0">
                <a:solidFill>
                  <a:srgbClr val="F57E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Attainment 8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grade of 49 (or 4.9)</a:t>
            </a: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based on the national average </a:t>
            </a:r>
            <a:r>
              <a:rPr lang="en-GB" sz="2400" b="1" dirty="0">
                <a:solidFill>
                  <a:srgbClr val="F57E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Attainment 8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 of other pupils who achieved the same KS2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  <a:p>
            <a:r>
              <a:rPr lang="en-GB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student achieved an actual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Attainment 8 grade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 attainment 8 grade (5.4) minus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 attainment 8 grade (4.9) = a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8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 of </a:t>
            </a:r>
            <a:r>
              <a:rPr lang="en-GB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+0.5</a:t>
            </a: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means that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achieved an average of half a grade better per subject than other pupils with the same prior attainment at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KS2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62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Bebas Neue" panose="020B0606020202050201" pitchFamily="34" charset="0"/>
              </a:rPr>
              <a:t>Calculating progress 8 </a:t>
            </a:r>
            <a:endParaRPr lang="en-GB" sz="540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710952"/>
          </a:xfrm>
        </p:spPr>
        <p:txBody>
          <a:bodyPr>
            <a:noAutofit/>
          </a:bodyPr>
          <a:lstStyle/>
          <a:p>
            <a:r>
              <a:rPr lang="en-GB" dirty="0">
                <a:latin typeface="Bebas Neue" panose="020B0606020202050201" pitchFamily="34" charset="0"/>
              </a:rPr>
              <a:t/>
            </a:r>
            <a:br>
              <a:rPr lang="en-GB" dirty="0">
                <a:latin typeface="Bebas Neue" panose="020B0606020202050201" pitchFamily="34" charset="0"/>
              </a:rPr>
            </a:b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b="1" dirty="0"/>
              <a:t>In addition to Progress 8</a:t>
            </a:r>
            <a:r>
              <a:rPr lang="en-GB" sz="2400" dirty="0"/>
              <a:t>, each student will also leave </a:t>
            </a:r>
            <a:r>
              <a:rPr lang="en-GB" sz="2400" dirty="0" smtClean="0"/>
              <a:t>school </a:t>
            </a:r>
            <a:r>
              <a:rPr lang="en-GB" sz="2400" dirty="0"/>
              <a:t>with the following </a:t>
            </a:r>
            <a:r>
              <a:rPr lang="en-GB" sz="2400" dirty="0" smtClean="0"/>
              <a:t>information</a:t>
            </a:r>
          </a:p>
          <a:p>
            <a:r>
              <a:rPr lang="en-GB" sz="2400" b="1" dirty="0" smtClean="0"/>
              <a:t>Attainment </a:t>
            </a:r>
            <a:r>
              <a:rPr lang="en-GB" sz="2400" b="1" dirty="0"/>
              <a:t>8 </a:t>
            </a:r>
            <a:r>
              <a:rPr lang="en-GB" sz="2400" dirty="0"/>
              <a:t>– showing the students’ average achievement in the same suite of subjects as the Progress 8 </a:t>
            </a:r>
            <a:r>
              <a:rPr lang="en-GB" sz="2400" dirty="0" smtClean="0"/>
              <a:t>measure</a:t>
            </a:r>
            <a:endParaRPr lang="en-GB" sz="2400" dirty="0"/>
          </a:p>
          <a:p>
            <a:r>
              <a:rPr lang="en-GB" sz="2400" b="1" dirty="0" smtClean="0"/>
              <a:t>English </a:t>
            </a:r>
            <a:r>
              <a:rPr lang="en-GB" sz="2400" b="1" dirty="0"/>
              <a:t>and Mathematics </a:t>
            </a:r>
            <a:r>
              <a:rPr lang="en-GB" sz="2400" dirty="0"/>
              <a:t>– If your child achieved a </a:t>
            </a:r>
            <a:r>
              <a:rPr lang="en-GB" sz="2400" dirty="0" smtClean="0"/>
              <a:t>Grade </a:t>
            </a:r>
            <a:r>
              <a:rPr lang="en-GB" sz="2400" dirty="0" smtClean="0"/>
              <a:t>5 or </a:t>
            </a:r>
            <a:r>
              <a:rPr lang="en-GB" sz="2400" dirty="0"/>
              <a:t>better in both English (either Language or Literature) and Mathematics. </a:t>
            </a:r>
          </a:p>
          <a:p>
            <a:r>
              <a:rPr lang="en-GB" sz="2400" b="1" dirty="0" smtClean="0"/>
              <a:t>The </a:t>
            </a:r>
            <a:r>
              <a:rPr lang="en-GB" sz="2400" b="1" dirty="0" err="1"/>
              <a:t>EBacc</a:t>
            </a:r>
            <a:r>
              <a:rPr lang="en-GB" sz="2400" b="1" dirty="0"/>
              <a:t> </a:t>
            </a:r>
            <a:r>
              <a:rPr lang="en-GB" sz="2400" dirty="0"/>
              <a:t>– If your child achieved good grades </a:t>
            </a:r>
            <a:r>
              <a:rPr lang="en-GB" sz="2400" dirty="0" smtClean="0"/>
              <a:t>(9-4) </a:t>
            </a:r>
            <a:r>
              <a:rPr lang="en-GB" sz="2400" dirty="0"/>
              <a:t>across a range of academic </a:t>
            </a:r>
            <a:r>
              <a:rPr lang="en-GB" sz="2400" dirty="0" smtClean="0"/>
              <a:t>subjects.</a:t>
            </a:r>
            <a:endParaRPr lang="en-GB" sz="2400" dirty="0"/>
          </a:p>
          <a:p>
            <a:endParaRPr lang="en-GB" sz="2400" dirty="0"/>
          </a:p>
          <a:p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62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Bebas Neue" panose="020B0606020202050201" pitchFamily="34" charset="0"/>
              </a:rPr>
              <a:t>Other Measures</a:t>
            </a:r>
            <a:endParaRPr lang="en-GB" sz="540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710952"/>
          </a:xfrm>
        </p:spPr>
        <p:txBody>
          <a:bodyPr>
            <a:noAutofit/>
          </a:bodyPr>
          <a:lstStyle/>
          <a:p>
            <a:r>
              <a:rPr lang="en-GB" dirty="0">
                <a:latin typeface="Bebas Neue" panose="020B0606020202050201" pitchFamily="34" charset="0"/>
              </a:rPr>
              <a:t/>
            </a:r>
            <a:br>
              <a:rPr lang="en-GB" dirty="0">
                <a:latin typeface="Bebas Neue" panose="020B0606020202050201" pitchFamily="34" charset="0"/>
              </a:rPr>
            </a:b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Careful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consideration of KS4 subject choices, moving into Year 10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Achieving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across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subjects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just 5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dropping subjects when the going gets tough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Carefully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of progress all the time </a:t>
            </a:r>
          </a:p>
          <a:p>
            <a:endParaRPr lang="en-GB" sz="2400" dirty="0"/>
          </a:p>
          <a:p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62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Bebas Neue" pitchFamily="34" charset="0"/>
              </a:rPr>
              <a:t>What does this mean for my child</a:t>
            </a:r>
            <a:r>
              <a:rPr lang="en-GB" sz="5400" dirty="0" smtClean="0">
                <a:latin typeface="Bebas Neue" pitchFamily="34" charset="0"/>
              </a:rPr>
              <a:t>?</a:t>
            </a:r>
            <a:endParaRPr lang="en-GB" sz="540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80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latin typeface="Bebas Neue" panose="020B0606020202050201" pitchFamily="34" charset="0"/>
              </a:rPr>
              <a:t>English baccalaureate</a:t>
            </a: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27" y="1988840"/>
            <a:ext cx="828092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Core </a:t>
            </a:r>
            <a:r>
              <a:rPr lang="en-GB" b="1" dirty="0" smtClean="0"/>
              <a:t>Provision  </a:t>
            </a:r>
            <a:endParaRPr lang="en-GB" b="1" dirty="0" smtClean="0"/>
          </a:p>
          <a:p>
            <a:r>
              <a:rPr lang="en-GB" dirty="0" smtClean="0"/>
              <a:t>English</a:t>
            </a:r>
          </a:p>
          <a:p>
            <a:r>
              <a:rPr lang="en-GB" dirty="0" smtClean="0"/>
              <a:t>Mathematics</a:t>
            </a:r>
          </a:p>
          <a:p>
            <a:r>
              <a:rPr lang="en-GB" dirty="0" smtClean="0"/>
              <a:t>Science </a:t>
            </a:r>
          </a:p>
          <a:p>
            <a:pPr marL="0" indent="0">
              <a:buNone/>
            </a:pPr>
            <a:r>
              <a:rPr lang="en-GB" b="1" dirty="0" smtClean="0"/>
              <a:t>Optional Provision</a:t>
            </a:r>
          </a:p>
          <a:p>
            <a:r>
              <a:rPr lang="en-GB" dirty="0" smtClean="0"/>
              <a:t>Computing (Counts as a Science Option)</a:t>
            </a:r>
          </a:p>
          <a:p>
            <a:r>
              <a:rPr lang="en-GB" dirty="0" smtClean="0"/>
              <a:t>Humanities (Geography/History)</a:t>
            </a:r>
          </a:p>
          <a:p>
            <a:r>
              <a:rPr lang="en-GB" dirty="0" smtClean="0"/>
              <a:t>MFL (French)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0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Bebas Neue" panose="020B0606020202050201" pitchFamily="34" charset="0"/>
              </a:rPr>
              <a:t>OPTIONS PATHWAYS</a:t>
            </a:r>
            <a:endParaRPr lang="en-GB" sz="6000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19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Pathways available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1/3 enables access to 3 separate Science GCSE qualifications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Biology, Chemistry, Physics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Able Scientists only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 by Science teaching staff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2/3 enable access to the English Baccalaureate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3/3 enable access to a complete set of Progress 8 Subject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all cases choices submitted are an indication of what students would like to study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guidance may be required linked to progress</a:t>
            </a:r>
          </a:p>
        </p:txBody>
      </p:sp>
    </p:spTree>
    <p:extLst>
      <p:ext uri="{BB962C8B-B14F-4D97-AF65-F5344CB8AC3E}">
        <p14:creationId xmlns:p14="http://schemas.microsoft.com/office/powerpoint/2010/main" val="21836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449" y="1052736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Bebas Neue" panose="020B0606020202050201" pitchFamily="34" charset="0"/>
              </a:rPr>
              <a:t>Pathway 1</a:t>
            </a:r>
            <a:endParaRPr lang="en-GB" sz="6000" dirty="0">
              <a:latin typeface="Bebas Neue" panose="020B0606020202050201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449" y="2060847"/>
            <a:ext cx="7488832" cy="4370040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EBACC/Progress 8 Compliant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 SCIENCE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OPTION BLOCKS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choose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 SCIENCE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 or GEOGRAPHY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FRENCH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 Free Choice</a:t>
            </a:r>
            <a:endParaRPr lang="en-GB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449" y="1052736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Bebas Neue" panose="020B0606020202050201" pitchFamily="34" charset="0"/>
              </a:rPr>
              <a:t>Pathway 2</a:t>
            </a:r>
            <a:endParaRPr lang="en-GB" sz="6000" dirty="0">
              <a:latin typeface="Bebas Neue" panose="020B0606020202050201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449" y="2060847"/>
            <a:ext cx="7488832" cy="4370040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EBACC/Progress 8 Compliant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Choose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 or GEOGRAPHY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FRENCH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+ 2 Free Choices</a:t>
            </a:r>
          </a:p>
          <a:p>
            <a:pPr algn="l"/>
            <a:endParaRPr lang="en-GB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449" y="1052736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Bebas Neue" panose="020B0606020202050201" pitchFamily="34" charset="0"/>
              </a:rPr>
              <a:t>Pathway 3</a:t>
            </a:r>
            <a:endParaRPr lang="en-GB" sz="6000" dirty="0">
              <a:latin typeface="Bebas Neue" panose="020B0606020202050201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449" y="2060847"/>
            <a:ext cx="7488832" cy="4370040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8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PROVISION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(Inc. ENGLISH LITERATURE)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X SCIENCE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Choose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COMPUTING/FRENCH/GEOGRAPHY or HISTORY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+ 3 Free Choices</a:t>
            </a:r>
            <a:endParaRPr lang="en-GB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Bebas Neue" panose="020B0606020202050201" pitchFamily="34" charset="0"/>
              </a:rPr>
              <a:t>FREE CHOICES</a:t>
            </a:r>
            <a:endParaRPr lang="en-GB" sz="6000" dirty="0">
              <a:latin typeface="Bebas Neue" panose="020B0606020202050201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5259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CARE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CITIZENSHIP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COMPUTING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DRAMA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EDUCATION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RESISTANT MATERIAL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Bebas Neue" panose="020B0606020202050201" pitchFamily="34" charset="0"/>
              </a:rPr>
              <a:t>ADDITIONAL CORE SUBJECTS</a:t>
            </a:r>
            <a:endParaRPr lang="en-GB" sz="6000" dirty="0">
              <a:latin typeface="Bebas Neue" panose="020B0606020202050201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5259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RELIGIOUS STUDIES GCSE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COURSE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EXAMINATIONS AT THE END OF YEAR 11</a:t>
            </a:r>
            <a:endParaRPr lang="en-GB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EDUCATION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NON-EXAMINATION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STATUTORY REQUIREMENTS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PSHE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DELIVERED AS PART OF THE TUTOR PROGRAMME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799" y="2066925"/>
            <a:ext cx="7772400" cy="1362075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Bebas Neue" pitchFamily="34" charset="0"/>
              </a:rPr>
              <a:t>Mr l </a:t>
            </a:r>
            <a:r>
              <a:rPr lang="en-GB" sz="4800" dirty="0" err="1" smtClean="0">
                <a:latin typeface="Bebas Neue" pitchFamily="34" charset="0"/>
              </a:rPr>
              <a:t>horrigan</a:t>
            </a:r>
            <a:r>
              <a:rPr lang="en-GB" sz="4800" b="0" dirty="0">
                <a:latin typeface="Bebas Neue" pitchFamily="34" charset="0"/>
              </a:rPr>
              <a:t/>
            </a:r>
            <a:br>
              <a:rPr lang="en-GB" sz="4800" b="0" dirty="0">
                <a:latin typeface="Bebas Neue" pitchFamily="34" charset="0"/>
              </a:rPr>
            </a:br>
            <a:r>
              <a:rPr lang="en-GB" sz="4800" b="0" dirty="0" smtClean="0">
                <a:latin typeface="Bebas Neue" pitchFamily="34" charset="0"/>
              </a:rPr>
              <a:t>assistant </a:t>
            </a:r>
            <a:r>
              <a:rPr lang="en-GB" sz="4800" b="0" dirty="0" err="1" smtClean="0">
                <a:latin typeface="Bebas Neue" pitchFamily="34" charset="0"/>
              </a:rPr>
              <a:t>headteacher</a:t>
            </a:r>
            <a:r>
              <a:rPr lang="en-GB" sz="4800" b="0" dirty="0" smtClean="0">
                <a:latin typeface="Bebas Neue" pitchFamily="34" charset="0"/>
              </a:rPr>
              <a:t> – curriculum</a:t>
            </a:r>
            <a:br>
              <a:rPr lang="en-GB" sz="4800" b="0" dirty="0" smtClean="0">
                <a:latin typeface="Bebas Neue" pitchFamily="34" charset="0"/>
              </a:rPr>
            </a:br>
            <a:r>
              <a:rPr lang="en-GB" sz="4800" dirty="0" err="1" smtClean="0">
                <a:latin typeface="Bebas Neue" pitchFamily="34" charset="0"/>
              </a:rPr>
              <a:t>mr</a:t>
            </a:r>
            <a:r>
              <a:rPr lang="en-GB" sz="4800" dirty="0" smtClean="0">
                <a:latin typeface="Bebas Neue" pitchFamily="34" charset="0"/>
              </a:rPr>
              <a:t> j </a:t>
            </a:r>
            <a:r>
              <a:rPr lang="en-GB" sz="4800" dirty="0" err="1" smtClean="0">
                <a:latin typeface="Bebas Neue" pitchFamily="34" charset="0"/>
              </a:rPr>
              <a:t>koltan</a:t>
            </a:r>
            <a:r>
              <a:rPr lang="en-GB" sz="4800" dirty="0" smtClean="0">
                <a:latin typeface="Bebas Neue" pitchFamily="34" charset="0"/>
              </a:rPr>
              <a:t> </a:t>
            </a:r>
            <a:r>
              <a:rPr lang="en-GB" sz="4800" b="0" dirty="0" smtClean="0">
                <a:latin typeface="Bebas Neue" pitchFamily="34" charset="0"/>
              </a:rPr>
              <a:t/>
            </a:r>
            <a:br>
              <a:rPr lang="en-GB" sz="4800" b="0" dirty="0" smtClean="0">
                <a:latin typeface="Bebas Neue" pitchFamily="34" charset="0"/>
              </a:rPr>
            </a:br>
            <a:r>
              <a:rPr lang="en-GB" sz="4800" b="0" dirty="0" smtClean="0">
                <a:latin typeface="Bebas Neue" pitchFamily="34" charset="0"/>
              </a:rPr>
              <a:t>assistant </a:t>
            </a:r>
            <a:r>
              <a:rPr lang="en-GB" sz="4800" b="0" dirty="0" err="1" smtClean="0">
                <a:latin typeface="Bebas Neue" pitchFamily="34" charset="0"/>
              </a:rPr>
              <a:t>headteacher</a:t>
            </a:r>
            <a:r>
              <a:rPr lang="en-GB" sz="4800" b="0" dirty="0" smtClean="0">
                <a:latin typeface="Bebas Neue" pitchFamily="34" charset="0"/>
              </a:rPr>
              <a:t> – pupil progress</a:t>
            </a:r>
            <a:endParaRPr lang="en-GB" sz="4800" b="0" dirty="0">
              <a:latin typeface="Bebas Neu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1196752"/>
            <a:ext cx="7772400" cy="46805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449" y="1052736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Bebas Neue" panose="020B0606020202050201" pitchFamily="34" charset="0"/>
              </a:rPr>
              <a:t>Next steps</a:t>
            </a:r>
            <a:endParaRPr lang="en-GB" sz="6000" dirty="0">
              <a:latin typeface="Bebas Neue" panose="020B0606020202050201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449" y="2060847"/>
            <a:ext cx="7488832" cy="4370040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Tonight – Meet Teachers and discuss subject material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2016 – Distribution of Options Booklet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Thursday 4</a:t>
            </a:r>
            <a:r>
              <a:rPr lang="en-GB" sz="2400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February 2016 - Year 9 Parents’ Evening </a:t>
            </a:r>
            <a:endParaRPr lang="en-GB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 Assessment Information/Assess subject specific suitability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 12</a:t>
            </a:r>
            <a:r>
              <a:rPr lang="en-GB" sz="2400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February </a:t>
            </a: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2016 - Submission </a:t>
            </a: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Option </a:t>
            </a: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Choices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Term – Individual meetings with students to discuss choices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Term – </a:t>
            </a: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Confirmation </a:t>
            </a: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Option choices to students</a:t>
            </a:r>
            <a:endParaRPr lang="en-GB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Bebas Neue" panose="020B0606020202050201" pitchFamily="34" charset="0"/>
              </a:rPr>
              <a:t>	Aims of the evening</a:t>
            </a: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introduce parents/carers to the new performance measures linked to Progress 8 / Attainment 8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introduce parents/carers to the new Grades for GCSE qualifications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outline the 3 Options Pathways available to students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outline next steps/key dates/deadlines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52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Bebas Neue" panose="020B0606020202050201" pitchFamily="34" charset="0"/>
              </a:rPr>
              <a:t>New Accountability Measures</a:t>
            </a:r>
            <a:endParaRPr lang="en-GB" sz="5400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Accountability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school terms means a policy of holding the school accountable for students’ academic progress (the results we publish) 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Previously all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and schools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measured on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GCSE’s they achieve at A*-C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 English and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schools will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measured on how much progress 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when they started in Year 7 to when they complete their exams at the end of Year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will be known as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9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52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Bebas Neue" panose="020B0606020202050201" pitchFamily="34" charset="0"/>
              </a:rPr>
              <a:t>Progress 8</a:t>
            </a:r>
            <a:endParaRPr lang="en-GB" sz="5400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4864"/>
            <a:ext cx="8229600" cy="445395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 type of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added measure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meaning that pupils’ results are compared to the actual achievements of other pupils with the same prior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attainment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been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introduced for all students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KS4 and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designed to encourage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study a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 and balanced curriculum 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new measure will be based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students’ progress measured across eight 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subjects not five</a:t>
            </a: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student the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subjects must be a combination 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meets certain criteria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710952"/>
          </a:xfrm>
        </p:spPr>
        <p:txBody>
          <a:bodyPr>
            <a:noAutofit/>
          </a:bodyPr>
          <a:lstStyle/>
          <a:p>
            <a:r>
              <a:rPr lang="en-GB" dirty="0">
                <a:latin typeface="Bebas Neue" panose="020B0606020202050201" pitchFamily="34" charset="0"/>
              </a:rPr>
              <a:t/>
            </a:r>
            <a:br>
              <a:rPr lang="en-GB" dirty="0">
                <a:latin typeface="Bebas Neue" panose="020B0606020202050201" pitchFamily="34" charset="0"/>
              </a:rPr>
            </a:b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Attainment 8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measure of a pupil’s average grade across a set suite of eight subjects.</a:t>
            </a:r>
          </a:p>
          <a:p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Grades will be measured on a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1-9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 score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</a:t>
            </a:r>
          </a:p>
          <a:p>
            <a:pPr marL="0" indent="0">
              <a:buNone/>
            </a:pP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this new scale, 1 is equivalent to a Grade G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</a:t>
            </a:r>
          </a:p>
          <a:p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increase in one point will represent an increase of one GCSE grade up to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is equivalent to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highest of an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grade</a:t>
            </a: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62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Bebas Neue" panose="020B0606020202050201" pitchFamily="34" charset="0"/>
              </a:rPr>
              <a:t>Attainment 8</a:t>
            </a:r>
            <a:endParaRPr lang="en-GB" sz="540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710952"/>
          </a:xfrm>
        </p:spPr>
        <p:txBody>
          <a:bodyPr>
            <a:noAutofit/>
          </a:bodyPr>
          <a:lstStyle/>
          <a:p>
            <a:r>
              <a:rPr lang="en-GB" dirty="0">
                <a:latin typeface="Bebas Neue" panose="020B0606020202050201" pitchFamily="34" charset="0"/>
              </a:rPr>
              <a:t/>
            </a:r>
            <a:br>
              <a:rPr lang="en-GB" dirty="0">
                <a:latin typeface="Bebas Neue" panose="020B0606020202050201" pitchFamily="34" charset="0"/>
              </a:rPr>
            </a:b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62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latin typeface="Bebas Neue" panose="020B0606020202050201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35280" cy="56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4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710952"/>
          </a:xfrm>
        </p:spPr>
        <p:txBody>
          <a:bodyPr>
            <a:noAutofit/>
          </a:bodyPr>
          <a:lstStyle/>
          <a:p>
            <a:r>
              <a:rPr lang="en-GB" dirty="0">
                <a:latin typeface="Bebas Neue" panose="020B0606020202050201" pitchFamily="34" charset="0"/>
              </a:rPr>
              <a:t/>
            </a:r>
            <a:br>
              <a:rPr lang="en-GB" dirty="0">
                <a:latin typeface="Bebas Neue" panose="020B0606020202050201" pitchFamily="34" charset="0"/>
              </a:rPr>
            </a:b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688632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produce the Attainment 8 score, these grades are first added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/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Maths is double weighted.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Literature is also double weighted since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student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also taken English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/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resultant score (in this case, 54) is then divided by 10 (the 8 subjects, plus the double weighting of English and Maths.) </a:t>
            </a:r>
          </a:p>
          <a:p>
            <a:pPr marL="285750" indent="-285750"/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example student has therefore achieved an Attainment 8 score of 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</a:t>
            </a:r>
          </a:p>
          <a:p>
            <a:pPr marL="0" indent="0" algn="ctr">
              <a:buNone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(8+14+6+6+5+6+4) / 10 = 5.4 </a:t>
            </a:r>
          </a:p>
          <a:p>
            <a:pPr marL="0" indent="0" algn="just">
              <a:buNone/>
            </a:pP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62520"/>
            <a:ext cx="8229600" cy="8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latin typeface="Bebas Neu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65587"/>
            <a:ext cx="22796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8450"/>
            <a:ext cx="2163763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53" y="4071937"/>
            <a:ext cx="23050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1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710952"/>
          </a:xfrm>
        </p:spPr>
        <p:txBody>
          <a:bodyPr>
            <a:noAutofit/>
          </a:bodyPr>
          <a:lstStyle/>
          <a:p>
            <a:r>
              <a:rPr lang="en-GB" dirty="0">
                <a:latin typeface="Bebas Neue" panose="020B0606020202050201" pitchFamily="34" charset="0"/>
              </a:rPr>
              <a:t/>
            </a:r>
            <a:br>
              <a:rPr lang="en-GB" dirty="0">
                <a:latin typeface="Bebas Neue" panose="020B0606020202050201" pitchFamily="34" charset="0"/>
              </a:rPr>
            </a:br>
            <a:endParaRPr lang="en-GB" dirty="0">
              <a:latin typeface="Bebas Neue" panose="020B06060202020502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defined as a pupil’s </a:t>
            </a:r>
            <a:r>
              <a:rPr lang="en-GB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Attainment 8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score, minus their </a:t>
            </a:r>
            <a:r>
              <a:rPr lang="en-GB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Attainment 8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estimated Attainment 8 score is the average Attainment 8 score of all pupils nationally with the same prior attainment at key stage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prior attainment is taken as the average of a pupils KS2 English and mathematics results, in fine graded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62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Bebas Neue" panose="020B0606020202050201" pitchFamily="34" charset="0"/>
              </a:rPr>
              <a:t>Calculating Progress 8</a:t>
            </a:r>
            <a:endParaRPr lang="en-GB" sz="540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935</Words>
  <Application>Microsoft Office PowerPoint</Application>
  <PresentationFormat>On-screen Show (4:3)</PresentationFormat>
  <Paragraphs>139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YEAR 9 OPTIONS INFORMATION EVENING 2nd December 2015</vt:lpstr>
      <vt:lpstr>Mr l horrigan assistant headteacher – curriculum mr j koltan  assistant headteacher – pupil progress</vt:lpstr>
      <vt:lpstr> Aims of the evening</vt:lpstr>
      <vt:lpstr>New Accountability Measures</vt:lpstr>
      <vt:lpstr>Progress 8</vt:lpstr>
      <vt:lpstr> </vt:lpstr>
      <vt:lpstr> </vt:lpstr>
      <vt:lpstr> </vt:lpstr>
      <vt:lpstr> </vt:lpstr>
      <vt:lpstr> </vt:lpstr>
      <vt:lpstr> </vt:lpstr>
      <vt:lpstr> </vt:lpstr>
      <vt:lpstr>English baccalaureate</vt:lpstr>
      <vt:lpstr>OPTIONS PATHWAYS</vt:lpstr>
      <vt:lpstr>Pathway 1</vt:lpstr>
      <vt:lpstr>Pathway 2</vt:lpstr>
      <vt:lpstr>Pathway 3</vt:lpstr>
      <vt:lpstr>FREE CHOICES</vt:lpstr>
      <vt:lpstr>ADDITIONAL CORE SUBJECTS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Introductions</dc:title>
  <dc:creator>Stuart Titchard</dc:creator>
  <cp:lastModifiedBy>admin</cp:lastModifiedBy>
  <cp:revision>60</cp:revision>
  <dcterms:created xsi:type="dcterms:W3CDTF">2014-11-02T19:33:41Z</dcterms:created>
  <dcterms:modified xsi:type="dcterms:W3CDTF">2015-12-03T11:40:15Z</dcterms:modified>
</cp:coreProperties>
</file>