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75" r:id="rId6"/>
    <p:sldId id="260" r:id="rId7"/>
    <p:sldId id="267" r:id="rId8"/>
    <p:sldId id="268" r:id="rId9"/>
    <p:sldId id="269" r:id="rId10"/>
    <p:sldId id="271" r:id="rId11"/>
    <p:sldId id="272" r:id="rId12"/>
    <p:sldId id="273" r:id="rId13"/>
    <p:sldId id="265" r:id="rId14"/>
    <p:sldId id="266" r:id="rId15"/>
    <p:sldId id="261" r:id="rId16"/>
    <p:sldId id="262" r:id="rId17"/>
    <p:sldId id="270" r:id="rId18"/>
    <p:sldId id="274" r:id="rId19"/>
    <p:sldId id="263" r:id="rId20"/>
    <p:sldId id="26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E5D1B-D0D6-41D6-AD2E-C47A067A0D30}" type="datetimeFigureOut">
              <a:rPr lang="en-GB" smtClean="0"/>
              <a:t>13/07/2016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954DB-813D-42CA-A22D-17691A3384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02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5539" name="Shape 149"/>
          <p:cNvSpPr>
            <a:spLocks noGrp="1"/>
          </p:cNvSpPr>
          <p:nvPr>
            <p:ph type="body" sz="quarter" idx="1"/>
          </p:nvPr>
        </p:nvSpPr>
        <p:spPr>
          <a:noFill/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altLang="en-US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Volunteering section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6563" name="Shape 191"/>
          <p:cNvSpPr>
            <a:spLocks noGrp="1"/>
          </p:cNvSpPr>
          <p:nvPr>
            <p:ph type="body" sz="quarter" idx="1"/>
          </p:nvPr>
        </p:nvSpPr>
        <p:spPr>
          <a:noFill/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altLang="en-US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Physical section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7587" name="Shape 232"/>
          <p:cNvSpPr>
            <a:spLocks noGrp="1"/>
          </p:cNvSpPr>
          <p:nvPr>
            <p:ph type="body" sz="quarter" idx="1"/>
          </p:nvPr>
        </p:nvSpPr>
        <p:spPr>
          <a:noFill/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altLang="en-US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Skills section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1675-2BB5-41C0-8AED-9028BF085DD0}" type="datetimeFigureOut">
              <a:rPr lang="en-GB" smtClean="0"/>
              <a:t>13/07/2016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A736-B2D3-4ACD-AFBC-B473C149F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12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1675-2BB5-41C0-8AED-9028BF085DD0}" type="datetimeFigureOut">
              <a:rPr lang="en-GB" smtClean="0"/>
              <a:t>13/07/2016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A736-B2D3-4ACD-AFBC-B473C149F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970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1675-2BB5-41C0-8AED-9028BF085DD0}" type="datetimeFigureOut">
              <a:rPr lang="en-GB" smtClean="0"/>
              <a:t>13/07/2016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A736-B2D3-4ACD-AFBC-B473C149F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082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ock strip horizontal.jpeg" descr="block strip horizon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5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3" name="FULL LOGO - GUNMETAL.jpg" descr="FULL LOGO - GUNME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30956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0468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1675-2BB5-41C0-8AED-9028BF085DD0}" type="datetimeFigureOut">
              <a:rPr lang="en-GB" smtClean="0"/>
              <a:t>13/07/2016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A736-B2D3-4ACD-AFBC-B473C149F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375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1675-2BB5-41C0-8AED-9028BF085DD0}" type="datetimeFigureOut">
              <a:rPr lang="en-GB" smtClean="0"/>
              <a:t>13/07/2016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A736-B2D3-4ACD-AFBC-B473C149F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483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1675-2BB5-41C0-8AED-9028BF085DD0}" type="datetimeFigureOut">
              <a:rPr lang="en-GB" smtClean="0"/>
              <a:t>13/07/2016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A736-B2D3-4ACD-AFBC-B473C149F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53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1675-2BB5-41C0-8AED-9028BF085DD0}" type="datetimeFigureOut">
              <a:rPr lang="en-GB" smtClean="0"/>
              <a:t>13/07/2016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A736-B2D3-4ACD-AFBC-B473C149F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57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1675-2BB5-41C0-8AED-9028BF085DD0}" type="datetimeFigureOut">
              <a:rPr lang="en-GB" smtClean="0"/>
              <a:t>13/07/2016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A736-B2D3-4ACD-AFBC-B473C149F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691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1675-2BB5-41C0-8AED-9028BF085DD0}" type="datetimeFigureOut">
              <a:rPr lang="en-GB" smtClean="0"/>
              <a:t>13/07/2016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A736-B2D3-4ACD-AFBC-B473C149F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56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1675-2BB5-41C0-8AED-9028BF085DD0}" type="datetimeFigureOut">
              <a:rPr lang="en-GB" smtClean="0"/>
              <a:t>13/07/2016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A736-B2D3-4ACD-AFBC-B473C149F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47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1675-2BB5-41C0-8AED-9028BF085DD0}" type="datetimeFigureOut">
              <a:rPr lang="en-GB" smtClean="0"/>
              <a:t>13/07/2016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A736-B2D3-4ACD-AFBC-B473C149F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24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2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C1675-2BB5-41C0-8AED-9028BF085DD0}" type="datetimeFigureOut">
              <a:rPr lang="en-GB" smtClean="0"/>
              <a:t>13/07/2016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7A736-B2D3-4ACD-AFBC-B473C149F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02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StartYourAdventure-Advert.mov.mp4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Sir Thomas Boteler Church of England High School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Bronze Duke </a:t>
            </a:r>
            <a:r>
              <a:rPr lang="en-GB" dirty="0" smtClean="0"/>
              <a:t>of Edinburgh Award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655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129"/>
          <p:cNvSpPr>
            <a:spLocks noChangeArrowheads="1"/>
          </p:cNvSpPr>
          <p:nvPr/>
        </p:nvSpPr>
        <p:spPr bwMode="auto">
          <a:xfrm rot="-1271473">
            <a:off x="193675" y="2960688"/>
            <a:ext cx="8675688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1700"/>
              </a:spcBef>
            </a:pPr>
            <a:r>
              <a:rPr lang="en-US" altLang="en-US" sz="7200" b="1">
                <a:solidFill>
                  <a:srgbClr val="FFCCCC"/>
                </a:solidFill>
                <a:latin typeface="Arial Black" pitchFamily="34" charset="0"/>
                <a:sym typeface="Arial Black" pitchFamily="34" charset="0"/>
              </a:rPr>
              <a:t>VOLUNTEERING</a:t>
            </a:r>
          </a:p>
        </p:txBody>
      </p:sp>
      <p:sp>
        <p:nvSpPr>
          <p:cNvPr id="46083" name="Shape 130"/>
          <p:cNvSpPr>
            <a:spLocks noGrp="1"/>
          </p:cNvSpPr>
          <p:nvPr>
            <p:ph type="title" idx="4294967295"/>
          </p:nvPr>
        </p:nvSpPr>
        <p:spPr bwMode="auto">
          <a:xfrm>
            <a:off x="250825" y="0"/>
            <a:ext cx="8642350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altLang="en-US" smtClean="0">
                <a:latin typeface="Arial" pitchFamily="34" charset="0"/>
                <a:ea typeface="ＭＳ Ｐゴシック" pitchFamily="34" charset="-128"/>
              </a:rPr>
              <a:t>                   </a:t>
            </a:r>
          </a:p>
        </p:txBody>
      </p:sp>
      <p:sp>
        <p:nvSpPr>
          <p:cNvPr id="46084" name="Shape 131"/>
          <p:cNvSpPr>
            <a:spLocks noChangeArrowheads="1"/>
          </p:cNvSpPr>
          <p:nvPr/>
        </p:nvSpPr>
        <p:spPr bwMode="auto">
          <a:xfrm>
            <a:off x="212725" y="2197100"/>
            <a:ext cx="37528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GB" altLang="en-US" sz="2400" b="1">
                <a:solidFill>
                  <a:srgbClr val="FF0000"/>
                </a:solidFill>
                <a:latin typeface="Arial Bold" charset="0"/>
                <a:sym typeface="Arial Bold" charset="0"/>
              </a:rPr>
              <a:t>Community action and raising awareness</a:t>
            </a:r>
            <a:endParaRPr lang="en-US" altLang="en-US" sz="2400" b="1">
              <a:solidFill>
                <a:srgbClr val="C00000"/>
              </a:solidFill>
              <a:latin typeface="Arial Bold" charset="0"/>
              <a:sym typeface="Arial Bold" charset="0"/>
            </a:endParaRPr>
          </a:p>
        </p:txBody>
      </p:sp>
      <p:sp>
        <p:nvSpPr>
          <p:cNvPr id="132" name="Shape 132"/>
          <p:cNvSpPr>
            <a:spLocks noGrp="1"/>
          </p:cNvSpPr>
          <p:nvPr>
            <p:ph type="body" idx="4294967295"/>
          </p:nvPr>
        </p:nvSpPr>
        <p:spPr>
          <a:xfrm>
            <a:off x="5314950" y="1268413"/>
            <a:ext cx="3097213" cy="585787"/>
          </a:xfrm>
        </p:spPr>
        <p:txBody>
          <a:bodyPr lIns="0" tIns="0" rIns="0" bIns="0">
            <a:normAutofit/>
          </a:bodyPr>
          <a:lstStyle>
            <a:lvl1pPr>
              <a:spcBef>
                <a:spcPts val="700"/>
              </a:spcBef>
              <a:buClrTx/>
              <a:buSzTx/>
              <a:buNone/>
              <a:defRPr sz="3200">
                <a:solidFill>
                  <a:srgbClr val="C0000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GB" sz="1800" dirty="0" smtClean="0">
                <a:solidFill>
                  <a:srgbClr val="FF0000"/>
                </a:solidFill>
              </a:rPr>
              <a:t>Helping a charity or community organisation</a:t>
            </a:r>
            <a:endParaRPr sz="1800" dirty="0">
              <a:solidFill>
                <a:srgbClr val="FF0000"/>
              </a:solidFill>
            </a:endParaRPr>
          </a:p>
        </p:txBody>
      </p:sp>
      <p:sp>
        <p:nvSpPr>
          <p:cNvPr id="46086" name="Shape 133"/>
          <p:cNvSpPr>
            <a:spLocks noChangeArrowheads="1"/>
          </p:cNvSpPr>
          <p:nvPr/>
        </p:nvSpPr>
        <p:spPr bwMode="auto">
          <a:xfrm>
            <a:off x="352425" y="3028950"/>
            <a:ext cx="3097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en-GB" altLang="en-US" sz="2000">
                <a:solidFill>
                  <a:srgbClr val="FF0000"/>
                </a:solidFill>
                <a:latin typeface="Arial Bold" charset="0"/>
                <a:sym typeface="Arial Bold" charset="0"/>
              </a:rPr>
              <a:t>Coaching, teaching and leadership</a:t>
            </a:r>
            <a:endParaRPr lang="en-US" altLang="en-US" sz="2000">
              <a:solidFill>
                <a:srgbClr val="FF0000"/>
              </a:solidFill>
              <a:latin typeface="Arial Bold" charset="0"/>
              <a:sym typeface="Arial Bold" charset="0"/>
            </a:endParaRPr>
          </a:p>
        </p:txBody>
      </p:sp>
      <p:sp>
        <p:nvSpPr>
          <p:cNvPr id="46087" name="Shape 134"/>
          <p:cNvSpPr>
            <a:spLocks noChangeArrowheads="1"/>
          </p:cNvSpPr>
          <p:nvPr/>
        </p:nvSpPr>
        <p:spPr bwMode="auto">
          <a:xfrm>
            <a:off x="42863" y="3735388"/>
            <a:ext cx="2736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endParaRPr lang="en-US" altLang="en-US">
              <a:solidFill>
                <a:srgbClr val="C00000"/>
              </a:solidFill>
              <a:latin typeface="Arial Bold" charset="0"/>
              <a:sym typeface="Arial Bold" charset="0"/>
            </a:endParaRPr>
          </a:p>
        </p:txBody>
      </p:sp>
      <p:sp>
        <p:nvSpPr>
          <p:cNvPr id="46088" name="Shape 135"/>
          <p:cNvSpPr>
            <a:spLocks noChangeArrowheads="1"/>
          </p:cNvSpPr>
          <p:nvPr/>
        </p:nvSpPr>
        <p:spPr bwMode="auto">
          <a:xfrm>
            <a:off x="5940425" y="3616325"/>
            <a:ext cx="3095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GB" altLang="en-US" sz="1800">
                <a:solidFill>
                  <a:srgbClr val="FF0000"/>
                </a:solidFill>
                <a:latin typeface="Arial Bold" charset="0"/>
                <a:sym typeface="Arial Bold" charset="0"/>
              </a:rPr>
              <a:t>Helping people with special needs</a:t>
            </a:r>
            <a:endParaRPr lang="en-US" altLang="en-US" sz="3200">
              <a:solidFill>
                <a:srgbClr val="FF0000"/>
              </a:solidFill>
              <a:latin typeface="Arial Bold" charset="0"/>
              <a:sym typeface="Arial Bold" charset="0"/>
            </a:endParaRPr>
          </a:p>
        </p:txBody>
      </p:sp>
      <p:sp>
        <p:nvSpPr>
          <p:cNvPr id="46089" name="Shape 136"/>
          <p:cNvSpPr>
            <a:spLocks noChangeArrowheads="1"/>
          </p:cNvSpPr>
          <p:nvPr/>
        </p:nvSpPr>
        <p:spPr bwMode="auto">
          <a:xfrm>
            <a:off x="3449638" y="1747838"/>
            <a:ext cx="30956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GB" altLang="en-US">
                <a:solidFill>
                  <a:srgbClr val="FF0000"/>
                </a:solidFill>
                <a:latin typeface="Arial Bold" charset="0"/>
                <a:sym typeface="Arial Bold" charset="0"/>
              </a:rPr>
              <a:t>Helping people</a:t>
            </a:r>
            <a:endParaRPr lang="en-US" altLang="en-US">
              <a:solidFill>
                <a:srgbClr val="FF0000"/>
              </a:solidFill>
              <a:latin typeface="Arial Bold" charset="0"/>
              <a:sym typeface="Arial Bold" charset="0"/>
            </a:endParaRPr>
          </a:p>
        </p:txBody>
      </p:sp>
      <p:sp>
        <p:nvSpPr>
          <p:cNvPr id="46090" name="Shape 137"/>
          <p:cNvSpPr>
            <a:spLocks noChangeArrowheads="1"/>
          </p:cNvSpPr>
          <p:nvPr/>
        </p:nvSpPr>
        <p:spPr bwMode="auto">
          <a:xfrm>
            <a:off x="3203575" y="4525963"/>
            <a:ext cx="1971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>
                <a:solidFill>
                  <a:srgbClr val="FF0000"/>
                </a:solidFill>
                <a:latin typeface="Arial Bold" charset="0"/>
                <a:sym typeface="Arial Bold" charset="0"/>
              </a:rPr>
              <a:t>Prefect</a:t>
            </a:r>
          </a:p>
        </p:txBody>
      </p:sp>
      <p:sp>
        <p:nvSpPr>
          <p:cNvPr id="46091" name="Shape 138"/>
          <p:cNvSpPr>
            <a:spLocks noChangeArrowheads="1"/>
          </p:cNvSpPr>
          <p:nvPr/>
        </p:nvSpPr>
        <p:spPr bwMode="auto">
          <a:xfrm>
            <a:off x="6896100" y="5072063"/>
            <a:ext cx="1871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400"/>
              </a:spcBef>
            </a:pPr>
            <a:r>
              <a:rPr lang="en-US" altLang="en-US" sz="2000">
                <a:solidFill>
                  <a:srgbClr val="FF0000"/>
                </a:solidFill>
                <a:latin typeface="Arial Bold" charset="0"/>
                <a:sym typeface="Arial Bold" charset="0"/>
              </a:rPr>
              <a:t>Cyber safety</a:t>
            </a:r>
          </a:p>
        </p:txBody>
      </p:sp>
      <p:sp>
        <p:nvSpPr>
          <p:cNvPr id="46092" name="Shape 139"/>
          <p:cNvSpPr>
            <a:spLocks noChangeArrowheads="1"/>
          </p:cNvSpPr>
          <p:nvPr/>
        </p:nvSpPr>
        <p:spPr bwMode="auto">
          <a:xfrm>
            <a:off x="7265988" y="3097213"/>
            <a:ext cx="1806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400"/>
              </a:spcBef>
            </a:pPr>
            <a:r>
              <a:rPr lang="en-US" altLang="en-US" sz="2000">
                <a:solidFill>
                  <a:srgbClr val="FF0000"/>
                </a:solidFill>
                <a:latin typeface="Arial Bold" charset="0"/>
                <a:sym typeface="Arial Bold" charset="0"/>
              </a:rPr>
              <a:t>Environment</a:t>
            </a:r>
          </a:p>
        </p:txBody>
      </p:sp>
      <p:sp>
        <p:nvSpPr>
          <p:cNvPr id="46093" name="Shape 140"/>
          <p:cNvSpPr>
            <a:spLocks noChangeArrowheads="1"/>
          </p:cNvSpPr>
          <p:nvPr/>
        </p:nvSpPr>
        <p:spPr bwMode="auto">
          <a:xfrm>
            <a:off x="127000" y="2439988"/>
            <a:ext cx="1962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400"/>
              </a:spcBef>
            </a:pPr>
            <a:endParaRPr lang="en-US" altLang="en-US" sz="2000">
              <a:solidFill>
                <a:srgbClr val="FF0000"/>
              </a:solidFill>
              <a:latin typeface="Arial Bold" charset="0"/>
              <a:sym typeface="Arial Bold" charset="0"/>
            </a:endParaRPr>
          </a:p>
        </p:txBody>
      </p:sp>
      <p:sp>
        <p:nvSpPr>
          <p:cNvPr id="46094" name="Shape 141"/>
          <p:cNvSpPr>
            <a:spLocks noChangeArrowheads="1"/>
          </p:cNvSpPr>
          <p:nvPr/>
        </p:nvSpPr>
        <p:spPr bwMode="auto">
          <a:xfrm>
            <a:off x="395288" y="1341438"/>
            <a:ext cx="37941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400"/>
              </a:spcBef>
            </a:pPr>
            <a:r>
              <a:rPr lang="en-US" altLang="en-US" sz="2000">
                <a:solidFill>
                  <a:srgbClr val="FF0000"/>
                </a:solidFill>
                <a:latin typeface="Arial Bold" charset="0"/>
                <a:sym typeface="Arial Bold" charset="0"/>
              </a:rPr>
              <a:t>Wor</a:t>
            </a:r>
            <a:r>
              <a:rPr lang="en-GB" altLang="en-US" sz="2000">
                <a:solidFill>
                  <a:srgbClr val="FF0000"/>
                </a:solidFill>
                <a:latin typeface="Arial Bold" charset="0"/>
                <a:sym typeface="Arial Bold" charset="0"/>
              </a:rPr>
              <a:t>king with the environment or animals</a:t>
            </a:r>
            <a:endParaRPr lang="en-US" altLang="en-US" sz="2000">
              <a:solidFill>
                <a:srgbClr val="FF0000"/>
              </a:solidFill>
              <a:latin typeface="Arial Bold" charset="0"/>
              <a:sym typeface="Arial Bold" charset="0"/>
            </a:endParaRPr>
          </a:p>
        </p:txBody>
      </p:sp>
      <p:sp>
        <p:nvSpPr>
          <p:cNvPr id="46095" name="Shape 142"/>
          <p:cNvSpPr>
            <a:spLocks noChangeArrowheads="1"/>
          </p:cNvSpPr>
          <p:nvPr/>
        </p:nvSpPr>
        <p:spPr bwMode="auto">
          <a:xfrm>
            <a:off x="3794125" y="1787525"/>
            <a:ext cx="36941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>
                <a:solidFill>
                  <a:srgbClr val="C00000"/>
                </a:solidFill>
                <a:latin typeface="Arial Bold" charset="0"/>
                <a:sym typeface="Arial Bold" charset="0"/>
              </a:rPr>
              <a:t> </a:t>
            </a:r>
          </a:p>
        </p:txBody>
      </p:sp>
      <p:sp>
        <p:nvSpPr>
          <p:cNvPr id="46096" name="Shape 143"/>
          <p:cNvSpPr>
            <a:spLocks noChangeArrowheads="1"/>
          </p:cNvSpPr>
          <p:nvPr/>
        </p:nvSpPr>
        <p:spPr bwMode="auto">
          <a:xfrm>
            <a:off x="4997450" y="4259263"/>
            <a:ext cx="4283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en-GB" altLang="en-US" sz="2400">
                <a:solidFill>
                  <a:srgbClr val="FF0000"/>
                </a:solidFill>
                <a:latin typeface="Arial Bold" charset="0"/>
                <a:sym typeface="Arial Bold" charset="0"/>
              </a:rPr>
              <a:t>Group leadership</a:t>
            </a:r>
            <a:endParaRPr lang="en-US" altLang="en-US" sz="2400">
              <a:solidFill>
                <a:srgbClr val="FF0000"/>
              </a:solidFill>
              <a:latin typeface="Arial Bold" charset="0"/>
              <a:sym typeface="Arial Bold" charset="0"/>
            </a:endParaRPr>
          </a:p>
        </p:txBody>
      </p:sp>
      <p:sp>
        <p:nvSpPr>
          <p:cNvPr id="46097" name="Shape 144"/>
          <p:cNvSpPr>
            <a:spLocks noChangeArrowheads="1"/>
          </p:cNvSpPr>
          <p:nvPr/>
        </p:nvSpPr>
        <p:spPr bwMode="auto">
          <a:xfrm>
            <a:off x="1984375" y="5141913"/>
            <a:ext cx="481012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en-US" altLang="en-US" sz="3100">
                <a:solidFill>
                  <a:srgbClr val="FF0000"/>
                </a:solidFill>
                <a:latin typeface="Arial Bold" charset="0"/>
                <a:sym typeface="Arial Bold" charset="0"/>
              </a:rPr>
              <a:t>Supporting a charity</a:t>
            </a:r>
          </a:p>
        </p:txBody>
      </p:sp>
      <p:sp>
        <p:nvSpPr>
          <p:cNvPr id="46098" name="Shape 145"/>
          <p:cNvSpPr>
            <a:spLocks noChangeArrowheads="1"/>
          </p:cNvSpPr>
          <p:nvPr/>
        </p:nvSpPr>
        <p:spPr bwMode="auto">
          <a:xfrm>
            <a:off x="755650" y="5954713"/>
            <a:ext cx="2232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400"/>
              </a:spcBef>
            </a:pPr>
            <a:r>
              <a:rPr lang="en-US" altLang="en-US" sz="2000">
                <a:solidFill>
                  <a:srgbClr val="FF0000"/>
                </a:solidFill>
                <a:latin typeface="Arial Bold" charset="0"/>
                <a:sym typeface="Arial Bold" charset="0"/>
              </a:rPr>
              <a:t>Community work</a:t>
            </a:r>
          </a:p>
        </p:txBody>
      </p:sp>
      <p:sp>
        <p:nvSpPr>
          <p:cNvPr id="46099" name="Shape 146"/>
          <p:cNvSpPr>
            <a:spLocks noChangeArrowheads="1"/>
          </p:cNvSpPr>
          <p:nvPr/>
        </p:nvSpPr>
        <p:spPr bwMode="auto">
          <a:xfrm>
            <a:off x="5453063" y="5649913"/>
            <a:ext cx="3371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>
                <a:solidFill>
                  <a:srgbClr val="FF0000"/>
                </a:solidFill>
                <a:latin typeface="Arial Bold" charset="0"/>
                <a:sym typeface="Arial Bold" charset="0"/>
              </a:rPr>
              <a:t>Sports leadership</a:t>
            </a:r>
          </a:p>
        </p:txBody>
      </p:sp>
      <p:sp>
        <p:nvSpPr>
          <p:cNvPr id="46100" name="Shape 147"/>
          <p:cNvSpPr>
            <a:spLocks noChangeArrowheads="1"/>
          </p:cNvSpPr>
          <p:nvPr/>
        </p:nvSpPr>
        <p:spPr bwMode="auto">
          <a:xfrm>
            <a:off x="3865563" y="6165850"/>
            <a:ext cx="4321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500"/>
              </a:spcBef>
            </a:pPr>
            <a:r>
              <a:rPr lang="en-US" altLang="en-US" sz="2400">
                <a:solidFill>
                  <a:srgbClr val="FF0000"/>
                </a:solidFill>
                <a:latin typeface="Arial Bold" charset="0"/>
                <a:sym typeface="Arial Bold" charset="0"/>
              </a:rPr>
              <a:t>Lead a voluntary group</a:t>
            </a:r>
          </a:p>
        </p:txBody>
      </p:sp>
    </p:spTree>
    <p:extLst>
      <p:ext uri="{BB962C8B-B14F-4D97-AF65-F5344CB8AC3E}">
        <p14:creationId xmlns:p14="http://schemas.microsoft.com/office/powerpoint/2010/main" val="95843684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hape 151"/>
          <p:cNvSpPr>
            <a:spLocks noGrp="1"/>
          </p:cNvSpPr>
          <p:nvPr>
            <p:ph type="title" idx="4294967295"/>
          </p:nvPr>
        </p:nvSpPr>
        <p:spPr bwMode="auto">
          <a:xfrm>
            <a:off x="250825" y="0"/>
            <a:ext cx="8642350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altLang="en-US" smtClean="0">
                <a:latin typeface="Arial" pitchFamily="34" charset="0"/>
                <a:ea typeface="ＭＳ Ｐゴシック" pitchFamily="34" charset="-128"/>
              </a:rPr>
              <a:t>                   </a:t>
            </a:r>
          </a:p>
        </p:txBody>
      </p:sp>
      <p:sp>
        <p:nvSpPr>
          <p:cNvPr id="47107" name="Shape 152"/>
          <p:cNvSpPr>
            <a:spLocks noChangeArrowheads="1"/>
          </p:cNvSpPr>
          <p:nvPr/>
        </p:nvSpPr>
        <p:spPr bwMode="auto">
          <a:xfrm rot="-1271473">
            <a:off x="246063" y="3087688"/>
            <a:ext cx="89947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2700"/>
              </a:spcBef>
            </a:pPr>
            <a:r>
              <a:rPr lang="en-US" altLang="en-US" sz="8800" b="1">
                <a:solidFill>
                  <a:srgbClr val="FFFF66"/>
                </a:solidFill>
                <a:latin typeface="Arial Black" pitchFamily="34" charset="0"/>
                <a:sym typeface="Arial Black" pitchFamily="34" charset="0"/>
              </a:rPr>
              <a:t>PHYSICAL</a:t>
            </a:r>
          </a:p>
        </p:txBody>
      </p:sp>
      <p:sp>
        <p:nvSpPr>
          <p:cNvPr id="47108" name="Shape 153"/>
          <p:cNvSpPr>
            <a:spLocks noChangeArrowheads="1"/>
          </p:cNvSpPr>
          <p:nvPr/>
        </p:nvSpPr>
        <p:spPr bwMode="auto">
          <a:xfrm>
            <a:off x="255588" y="2112963"/>
            <a:ext cx="21558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>
                <a:solidFill>
                  <a:srgbClr val="FFC726"/>
                </a:solidFill>
                <a:latin typeface="Arial Bold" charset="0"/>
                <a:sym typeface="Arial Bold" charset="0"/>
              </a:rPr>
              <a:t>Swimming</a:t>
            </a:r>
          </a:p>
        </p:txBody>
      </p:sp>
      <p:sp>
        <p:nvSpPr>
          <p:cNvPr id="47109" name="Shape 154"/>
          <p:cNvSpPr>
            <a:spLocks noChangeArrowheads="1"/>
          </p:cNvSpPr>
          <p:nvPr/>
        </p:nvSpPr>
        <p:spPr bwMode="auto">
          <a:xfrm>
            <a:off x="5292725" y="1196975"/>
            <a:ext cx="357981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700"/>
              </a:spcBef>
            </a:pPr>
            <a:r>
              <a:rPr lang="en-US" altLang="en-US" sz="2400">
                <a:solidFill>
                  <a:srgbClr val="FFC726"/>
                </a:solidFill>
                <a:latin typeface="Arial Bold" charset="0"/>
                <a:sym typeface="Arial Bold" charset="0"/>
              </a:rPr>
              <a:t>Running/Jogging</a:t>
            </a:r>
          </a:p>
        </p:txBody>
      </p:sp>
      <p:sp>
        <p:nvSpPr>
          <p:cNvPr id="47110" name="Shape 155"/>
          <p:cNvSpPr>
            <a:spLocks noChangeArrowheads="1"/>
          </p:cNvSpPr>
          <p:nvPr/>
        </p:nvSpPr>
        <p:spPr bwMode="auto">
          <a:xfrm>
            <a:off x="2263775" y="1541463"/>
            <a:ext cx="1871663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en-US" altLang="en-US" sz="2600">
                <a:solidFill>
                  <a:srgbClr val="FFC726"/>
                </a:solidFill>
                <a:latin typeface="Arial Bold" charset="0"/>
                <a:sym typeface="Arial Bold" charset="0"/>
              </a:rPr>
              <a:t>Cycling</a:t>
            </a:r>
          </a:p>
        </p:txBody>
      </p:sp>
      <p:sp>
        <p:nvSpPr>
          <p:cNvPr id="47111" name="Shape 156"/>
          <p:cNvSpPr>
            <a:spLocks noChangeArrowheads="1"/>
          </p:cNvSpPr>
          <p:nvPr/>
        </p:nvSpPr>
        <p:spPr bwMode="auto">
          <a:xfrm>
            <a:off x="5837238" y="5403850"/>
            <a:ext cx="162718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>
                <a:solidFill>
                  <a:srgbClr val="FFC726"/>
                </a:solidFill>
                <a:latin typeface="Arial Bold" charset="0"/>
                <a:sym typeface="Arial Bold" charset="0"/>
              </a:rPr>
              <a:t>Netball</a:t>
            </a:r>
          </a:p>
        </p:txBody>
      </p:sp>
      <p:sp>
        <p:nvSpPr>
          <p:cNvPr id="47112" name="Shape 157"/>
          <p:cNvSpPr>
            <a:spLocks noChangeArrowheads="1"/>
          </p:cNvSpPr>
          <p:nvPr/>
        </p:nvSpPr>
        <p:spPr bwMode="auto">
          <a:xfrm>
            <a:off x="233363" y="3084513"/>
            <a:ext cx="3097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>
                <a:solidFill>
                  <a:srgbClr val="FFC726"/>
                </a:solidFill>
                <a:latin typeface="Arial Bold" charset="0"/>
                <a:sym typeface="Arial Bold" charset="0"/>
              </a:rPr>
              <a:t>Aerobics</a:t>
            </a:r>
          </a:p>
        </p:txBody>
      </p:sp>
      <p:sp>
        <p:nvSpPr>
          <p:cNvPr id="47113" name="Shape 158"/>
          <p:cNvSpPr>
            <a:spLocks noChangeArrowheads="1"/>
          </p:cNvSpPr>
          <p:nvPr/>
        </p:nvSpPr>
        <p:spPr bwMode="auto">
          <a:xfrm>
            <a:off x="4535488" y="4491038"/>
            <a:ext cx="230346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>
                <a:solidFill>
                  <a:srgbClr val="FFC726"/>
                </a:solidFill>
                <a:latin typeface="Arial Bold" charset="0"/>
                <a:sym typeface="Arial Bold" charset="0"/>
              </a:rPr>
              <a:t>Gymnastics</a:t>
            </a:r>
          </a:p>
        </p:txBody>
      </p:sp>
      <p:sp>
        <p:nvSpPr>
          <p:cNvPr id="47114" name="Shape 159"/>
          <p:cNvSpPr>
            <a:spLocks noChangeArrowheads="1"/>
          </p:cNvSpPr>
          <p:nvPr/>
        </p:nvSpPr>
        <p:spPr bwMode="auto">
          <a:xfrm>
            <a:off x="6959600" y="4484688"/>
            <a:ext cx="18732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400"/>
              </a:spcBef>
            </a:pPr>
            <a:r>
              <a:rPr lang="en-US" altLang="en-US" sz="2000">
                <a:solidFill>
                  <a:srgbClr val="FFC726"/>
                </a:solidFill>
                <a:latin typeface="Arial Bold" charset="0"/>
                <a:sym typeface="Arial Bold" charset="0"/>
              </a:rPr>
              <a:t>Football</a:t>
            </a:r>
          </a:p>
        </p:txBody>
      </p:sp>
      <p:sp>
        <p:nvSpPr>
          <p:cNvPr id="47115" name="Shape 160"/>
          <p:cNvSpPr>
            <a:spLocks noChangeArrowheads="1"/>
          </p:cNvSpPr>
          <p:nvPr/>
        </p:nvSpPr>
        <p:spPr bwMode="auto">
          <a:xfrm>
            <a:off x="5208588" y="2420938"/>
            <a:ext cx="1300162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400"/>
              </a:spcBef>
            </a:pPr>
            <a:r>
              <a:rPr lang="en-US" altLang="en-US" sz="1800">
                <a:solidFill>
                  <a:srgbClr val="FFC726"/>
                </a:solidFill>
                <a:latin typeface="Arial Bold" charset="0"/>
                <a:sym typeface="Arial Bold" charset="0"/>
              </a:rPr>
              <a:t>Rugby</a:t>
            </a:r>
          </a:p>
        </p:txBody>
      </p:sp>
      <p:sp>
        <p:nvSpPr>
          <p:cNvPr id="47116" name="Shape 161"/>
          <p:cNvSpPr>
            <a:spLocks noChangeArrowheads="1"/>
          </p:cNvSpPr>
          <p:nvPr/>
        </p:nvSpPr>
        <p:spPr bwMode="auto">
          <a:xfrm>
            <a:off x="127000" y="2597150"/>
            <a:ext cx="19621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400"/>
              </a:spcBef>
            </a:pPr>
            <a:r>
              <a:rPr lang="en-US" altLang="en-US" sz="2000">
                <a:solidFill>
                  <a:srgbClr val="FFC726"/>
                </a:solidFill>
                <a:latin typeface="Arial Bold" charset="0"/>
                <a:sym typeface="Arial Bold" charset="0"/>
              </a:rPr>
              <a:t>Trampolining</a:t>
            </a:r>
          </a:p>
        </p:txBody>
      </p:sp>
      <p:sp>
        <p:nvSpPr>
          <p:cNvPr id="47117" name="Shape 162"/>
          <p:cNvSpPr>
            <a:spLocks noChangeArrowheads="1"/>
          </p:cNvSpPr>
          <p:nvPr/>
        </p:nvSpPr>
        <p:spPr bwMode="auto">
          <a:xfrm>
            <a:off x="182563" y="1160463"/>
            <a:ext cx="3844925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400"/>
              </a:spcBef>
            </a:pPr>
            <a:r>
              <a:rPr lang="en-US" altLang="en-US" sz="2000">
                <a:solidFill>
                  <a:srgbClr val="FFC726"/>
                </a:solidFill>
                <a:latin typeface="Arial Bold" charset="0"/>
                <a:sym typeface="Arial Bold" charset="0"/>
              </a:rPr>
              <a:t>Streetdance / breakdance</a:t>
            </a:r>
          </a:p>
        </p:txBody>
      </p:sp>
      <p:sp>
        <p:nvSpPr>
          <p:cNvPr id="47118" name="Shape 163"/>
          <p:cNvSpPr>
            <a:spLocks noChangeArrowheads="1"/>
          </p:cNvSpPr>
          <p:nvPr/>
        </p:nvSpPr>
        <p:spPr bwMode="auto">
          <a:xfrm>
            <a:off x="3194050" y="2627313"/>
            <a:ext cx="369411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>
                <a:solidFill>
                  <a:srgbClr val="FFC726"/>
                </a:solidFill>
                <a:latin typeface="Arial Bold" charset="0"/>
                <a:sym typeface="Arial Bold" charset="0"/>
              </a:rPr>
              <a:t>Ice skating</a:t>
            </a:r>
          </a:p>
        </p:txBody>
      </p:sp>
      <p:sp>
        <p:nvSpPr>
          <p:cNvPr id="47119" name="Shape 164"/>
          <p:cNvSpPr>
            <a:spLocks noChangeArrowheads="1"/>
          </p:cNvSpPr>
          <p:nvPr/>
        </p:nvSpPr>
        <p:spPr bwMode="auto">
          <a:xfrm>
            <a:off x="4767263" y="5795963"/>
            <a:ext cx="216852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en-US" altLang="en-US">
                <a:solidFill>
                  <a:srgbClr val="FFC726"/>
                </a:solidFill>
                <a:latin typeface="Arial Bold" charset="0"/>
                <a:sym typeface="Arial Bold" charset="0"/>
              </a:rPr>
              <a:t>Tennis</a:t>
            </a:r>
          </a:p>
        </p:txBody>
      </p:sp>
      <p:sp>
        <p:nvSpPr>
          <p:cNvPr id="47120" name="Shape 165"/>
          <p:cNvSpPr>
            <a:spLocks noChangeArrowheads="1"/>
          </p:cNvSpPr>
          <p:nvPr/>
        </p:nvSpPr>
        <p:spPr bwMode="auto">
          <a:xfrm>
            <a:off x="579438" y="5821363"/>
            <a:ext cx="19653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400"/>
              </a:spcBef>
            </a:pPr>
            <a:r>
              <a:rPr lang="en-US" altLang="en-US" sz="2000">
                <a:solidFill>
                  <a:srgbClr val="FFC726"/>
                </a:solidFill>
              </a:rPr>
              <a:t>Orienteering</a:t>
            </a:r>
          </a:p>
        </p:txBody>
      </p:sp>
      <p:sp>
        <p:nvSpPr>
          <p:cNvPr id="47121" name="Shape 166"/>
          <p:cNvSpPr>
            <a:spLocks noChangeArrowheads="1"/>
          </p:cNvSpPr>
          <p:nvPr/>
        </p:nvSpPr>
        <p:spPr bwMode="auto">
          <a:xfrm>
            <a:off x="6637338" y="5795963"/>
            <a:ext cx="25177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2300">
                <a:solidFill>
                  <a:srgbClr val="FFC726"/>
                </a:solidFill>
                <a:latin typeface="Arial Bold" charset="0"/>
                <a:sym typeface="Arial Bold" charset="0"/>
              </a:rPr>
              <a:t>Weightlifting</a:t>
            </a:r>
          </a:p>
        </p:txBody>
      </p:sp>
      <p:sp>
        <p:nvSpPr>
          <p:cNvPr id="47122" name="Shape 167"/>
          <p:cNvSpPr>
            <a:spLocks noChangeArrowheads="1"/>
          </p:cNvSpPr>
          <p:nvPr/>
        </p:nvSpPr>
        <p:spPr bwMode="auto">
          <a:xfrm>
            <a:off x="3851275" y="6208713"/>
            <a:ext cx="20748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500"/>
              </a:spcBef>
            </a:pPr>
            <a:r>
              <a:rPr lang="en-US" altLang="en-US" sz="2400">
                <a:solidFill>
                  <a:srgbClr val="FFC726"/>
                </a:solidFill>
                <a:latin typeface="Arial Bold" charset="0"/>
                <a:sym typeface="Arial Bold" charset="0"/>
              </a:rPr>
              <a:t>Horse riding</a:t>
            </a:r>
          </a:p>
        </p:txBody>
      </p:sp>
      <p:sp>
        <p:nvSpPr>
          <p:cNvPr id="47123" name="Shape 168"/>
          <p:cNvSpPr>
            <a:spLocks noChangeArrowheads="1"/>
          </p:cNvSpPr>
          <p:nvPr/>
        </p:nvSpPr>
        <p:spPr bwMode="auto">
          <a:xfrm>
            <a:off x="6954838" y="4949825"/>
            <a:ext cx="230346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>
                <a:solidFill>
                  <a:srgbClr val="FFC726"/>
                </a:solidFill>
                <a:latin typeface="Arial Bold" charset="0"/>
                <a:sym typeface="Arial Bold" charset="0"/>
              </a:rPr>
              <a:t>Badminton</a:t>
            </a:r>
          </a:p>
        </p:txBody>
      </p:sp>
      <p:sp>
        <p:nvSpPr>
          <p:cNvPr id="47124" name="Shape 169"/>
          <p:cNvSpPr>
            <a:spLocks noChangeArrowheads="1"/>
          </p:cNvSpPr>
          <p:nvPr/>
        </p:nvSpPr>
        <p:spPr bwMode="auto">
          <a:xfrm>
            <a:off x="5851525" y="4144963"/>
            <a:ext cx="1268413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400"/>
              </a:spcBef>
            </a:pPr>
            <a:r>
              <a:rPr lang="en-US" altLang="en-US" sz="2000">
                <a:solidFill>
                  <a:srgbClr val="FFC726"/>
                </a:solidFill>
                <a:latin typeface="Arial Bold" charset="0"/>
                <a:sym typeface="Arial Bold" charset="0"/>
              </a:rPr>
              <a:t>Walking</a:t>
            </a:r>
          </a:p>
        </p:txBody>
      </p:sp>
      <p:sp>
        <p:nvSpPr>
          <p:cNvPr id="47125" name="Shape 170"/>
          <p:cNvSpPr>
            <a:spLocks noChangeArrowheads="1"/>
          </p:cNvSpPr>
          <p:nvPr/>
        </p:nvSpPr>
        <p:spPr bwMode="auto">
          <a:xfrm>
            <a:off x="2339975" y="5532438"/>
            <a:ext cx="23034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2600">
                <a:solidFill>
                  <a:srgbClr val="FFC726"/>
                </a:solidFill>
                <a:latin typeface="Arial Bold" charset="0"/>
                <a:sym typeface="Arial Bold" charset="0"/>
              </a:rPr>
              <a:t>Volleyball</a:t>
            </a:r>
          </a:p>
        </p:txBody>
      </p:sp>
      <p:sp>
        <p:nvSpPr>
          <p:cNvPr id="47126" name="Shape 171"/>
          <p:cNvSpPr>
            <a:spLocks noChangeArrowheads="1"/>
          </p:cNvSpPr>
          <p:nvPr/>
        </p:nvSpPr>
        <p:spPr bwMode="auto">
          <a:xfrm>
            <a:off x="5964238" y="6354763"/>
            <a:ext cx="18732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400"/>
              </a:spcBef>
            </a:pPr>
            <a:r>
              <a:rPr lang="en-US" altLang="en-US" sz="2000">
                <a:solidFill>
                  <a:srgbClr val="FFC726"/>
                </a:solidFill>
                <a:latin typeface="Arial Bold" charset="0"/>
                <a:sym typeface="Arial Bold" charset="0"/>
              </a:rPr>
              <a:t>Orienteering</a:t>
            </a:r>
          </a:p>
        </p:txBody>
      </p:sp>
      <p:sp>
        <p:nvSpPr>
          <p:cNvPr id="47127" name="Shape 172"/>
          <p:cNvSpPr>
            <a:spLocks noChangeArrowheads="1"/>
          </p:cNvSpPr>
          <p:nvPr/>
        </p:nvSpPr>
        <p:spPr bwMode="auto">
          <a:xfrm>
            <a:off x="2955925" y="3111500"/>
            <a:ext cx="131921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900"/>
              </a:spcBef>
            </a:pPr>
            <a:r>
              <a:rPr lang="en-US" altLang="en-US">
                <a:solidFill>
                  <a:srgbClr val="FFC726"/>
                </a:solidFill>
                <a:latin typeface="Arial Bold" charset="0"/>
                <a:sym typeface="Arial Bold" charset="0"/>
              </a:rPr>
              <a:t>Golf</a:t>
            </a:r>
          </a:p>
        </p:txBody>
      </p:sp>
      <p:sp>
        <p:nvSpPr>
          <p:cNvPr id="47128" name="Shape 173"/>
          <p:cNvSpPr>
            <a:spLocks noChangeArrowheads="1"/>
          </p:cNvSpPr>
          <p:nvPr/>
        </p:nvSpPr>
        <p:spPr bwMode="auto">
          <a:xfrm>
            <a:off x="3149600" y="4945063"/>
            <a:ext cx="158273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400"/>
              </a:spcBef>
            </a:pPr>
            <a:r>
              <a:rPr lang="en-US" altLang="en-US" sz="2000">
                <a:solidFill>
                  <a:srgbClr val="FFC726"/>
                </a:solidFill>
                <a:latin typeface="Arial Bold" charset="0"/>
                <a:sym typeface="Arial Bold" charset="0"/>
              </a:rPr>
              <a:t>Canoeing</a:t>
            </a:r>
          </a:p>
        </p:txBody>
      </p:sp>
      <p:sp>
        <p:nvSpPr>
          <p:cNvPr id="47129" name="Shape 174"/>
          <p:cNvSpPr>
            <a:spLocks noChangeArrowheads="1"/>
          </p:cNvSpPr>
          <p:nvPr/>
        </p:nvSpPr>
        <p:spPr bwMode="auto">
          <a:xfrm>
            <a:off x="1079500" y="6165850"/>
            <a:ext cx="140493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2600">
                <a:solidFill>
                  <a:srgbClr val="FFC726"/>
                </a:solidFill>
                <a:latin typeface="Arial Bold" charset="0"/>
                <a:sym typeface="Arial Bold" charset="0"/>
              </a:rPr>
              <a:t>Sailing</a:t>
            </a:r>
          </a:p>
        </p:txBody>
      </p:sp>
      <p:sp>
        <p:nvSpPr>
          <p:cNvPr id="47130" name="Shape 175"/>
          <p:cNvSpPr>
            <a:spLocks noChangeArrowheads="1"/>
          </p:cNvSpPr>
          <p:nvPr/>
        </p:nvSpPr>
        <p:spPr bwMode="auto">
          <a:xfrm>
            <a:off x="5060950" y="4941888"/>
            <a:ext cx="15811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400"/>
              </a:spcBef>
            </a:pPr>
            <a:r>
              <a:rPr lang="en-US" altLang="en-US" sz="2000">
                <a:solidFill>
                  <a:srgbClr val="FFC726"/>
                </a:solidFill>
                <a:latin typeface="Arial Bold" charset="0"/>
                <a:sym typeface="Arial Bold" charset="0"/>
              </a:rPr>
              <a:t>Surfing</a:t>
            </a:r>
          </a:p>
        </p:txBody>
      </p:sp>
      <p:sp>
        <p:nvSpPr>
          <p:cNvPr id="47131" name="Shape 176"/>
          <p:cNvSpPr>
            <a:spLocks noChangeArrowheads="1"/>
          </p:cNvSpPr>
          <p:nvPr/>
        </p:nvSpPr>
        <p:spPr bwMode="auto">
          <a:xfrm>
            <a:off x="6537325" y="3724275"/>
            <a:ext cx="17938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en-US" altLang="en-US">
                <a:solidFill>
                  <a:srgbClr val="FFC726"/>
                </a:solidFill>
                <a:latin typeface="Arial Bold" charset="0"/>
                <a:sym typeface="Arial Bold" charset="0"/>
              </a:rPr>
              <a:t>Ballet</a:t>
            </a:r>
          </a:p>
        </p:txBody>
      </p:sp>
      <p:sp>
        <p:nvSpPr>
          <p:cNvPr id="47132" name="Shape 177"/>
          <p:cNvSpPr>
            <a:spLocks noChangeArrowheads="1"/>
          </p:cNvSpPr>
          <p:nvPr/>
        </p:nvSpPr>
        <p:spPr bwMode="auto">
          <a:xfrm>
            <a:off x="147638" y="6372225"/>
            <a:ext cx="126841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400"/>
              </a:spcBef>
            </a:pPr>
            <a:r>
              <a:rPr lang="en-US" altLang="en-US" sz="2000">
                <a:solidFill>
                  <a:srgbClr val="FFC726"/>
                </a:solidFill>
                <a:latin typeface="Arial Bold" charset="0"/>
                <a:sym typeface="Arial Bold" charset="0"/>
              </a:rPr>
              <a:t>Salsa</a:t>
            </a:r>
          </a:p>
        </p:txBody>
      </p:sp>
      <p:sp>
        <p:nvSpPr>
          <p:cNvPr id="47133" name="Shape 178"/>
          <p:cNvSpPr>
            <a:spLocks noChangeArrowheads="1"/>
          </p:cNvSpPr>
          <p:nvPr/>
        </p:nvSpPr>
        <p:spPr bwMode="auto">
          <a:xfrm>
            <a:off x="7069138" y="3300413"/>
            <a:ext cx="207486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500"/>
              </a:spcBef>
            </a:pPr>
            <a:r>
              <a:rPr lang="en-US" altLang="en-US" sz="2400">
                <a:solidFill>
                  <a:srgbClr val="FFC726"/>
                </a:solidFill>
              </a:rPr>
              <a:t>Tap Dancing</a:t>
            </a:r>
          </a:p>
        </p:txBody>
      </p:sp>
      <p:sp>
        <p:nvSpPr>
          <p:cNvPr id="47134" name="Shape 179"/>
          <p:cNvSpPr>
            <a:spLocks noChangeArrowheads="1"/>
          </p:cNvSpPr>
          <p:nvPr/>
        </p:nvSpPr>
        <p:spPr bwMode="auto">
          <a:xfrm>
            <a:off x="2700338" y="2112963"/>
            <a:ext cx="158273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400"/>
              </a:spcBef>
            </a:pPr>
            <a:r>
              <a:rPr lang="en-US" altLang="en-US" sz="2000">
                <a:solidFill>
                  <a:srgbClr val="FFC726"/>
                </a:solidFill>
                <a:latin typeface="Arial Bold" charset="0"/>
                <a:sym typeface="Arial Bold" charset="0"/>
              </a:rPr>
              <a:t>Squash</a:t>
            </a:r>
          </a:p>
        </p:txBody>
      </p:sp>
      <p:sp>
        <p:nvSpPr>
          <p:cNvPr id="47135" name="Shape 180"/>
          <p:cNvSpPr>
            <a:spLocks noChangeArrowheads="1"/>
          </p:cNvSpPr>
          <p:nvPr/>
        </p:nvSpPr>
        <p:spPr bwMode="auto">
          <a:xfrm>
            <a:off x="7769225" y="3967163"/>
            <a:ext cx="131921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en-US" altLang="en-US" sz="3000">
                <a:solidFill>
                  <a:srgbClr val="FFC726"/>
                </a:solidFill>
                <a:latin typeface="Arial Bold" charset="0"/>
                <a:sym typeface="Arial Bold" charset="0"/>
              </a:rPr>
              <a:t>Gym</a:t>
            </a:r>
          </a:p>
        </p:txBody>
      </p:sp>
      <p:sp>
        <p:nvSpPr>
          <p:cNvPr id="47136" name="Shape 181"/>
          <p:cNvSpPr>
            <a:spLocks noChangeArrowheads="1"/>
          </p:cNvSpPr>
          <p:nvPr/>
        </p:nvSpPr>
        <p:spPr bwMode="auto">
          <a:xfrm>
            <a:off x="4103688" y="2116138"/>
            <a:ext cx="18748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1100"/>
              </a:spcBef>
            </a:pPr>
            <a:r>
              <a:rPr lang="en-US" altLang="en-US">
                <a:solidFill>
                  <a:srgbClr val="FFC726"/>
                </a:solidFill>
                <a:latin typeface="Arial Bold" charset="0"/>
                <a:sym typeface="Arial Bold" charset="0"/>
              </a:rPr>
              <a:t>Yoga</a:t>
            </a:r>
          </a:p>
        </p:txBody>
      </p:sp>
      <p:sp>
        <p:nvSpPr>
          <p:cNvPr id="47137" name="Shape 182"/>
          <p:cNvSpPr>
            <a:spLocks noChangeArrowheads="1"/>
          </p:cNvSpPr>
          <p:nvPr/>
        </p:nvSpPr>
        <p:spPr bwMode="auto">
          <a:xfrm>
            <a:off x="236538" y="3967163"/>
            <a:ext cx="1743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en-US" altLang="en-US">
                <a:solidFill>
                  <a:srgbClr val="FFC726"/>
                </a:solidFill>
                <a:latin typeface="Arial Bold" charset="0"/>
                <a:sym typeface="Arial Bold" charset="0"/>
              </a:rPr>
              <a:t>Pilates</a:t>
            </a:r>
          </a:p>
        </p:txBody>
      </p:sp>
      <p:sp>
        <p:nvSpPr>
          <p:cNvPr id="47138" name="Shape 183"/>
          <p:cNvSpPr>
            <a:spLocks noChangeArrowheads="1"/>
          </p:cNvSpPr>
          <p:nvPr/>
        </p:nvSpPr>
        <p:spPr bwMode="auto">
          <a:xfrm>
            <a:off x="1895475" y="2881313"/>
            <a:ext cx="11779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400"/>
              </a:spcBef>
            </a:pPr>
            <a:r>
              <a:rPr lang="en-US" altLang="en-US" sz="2000">
                <a:solidFill>
                  <a:srgbClr val="FFC726"/>
                </a:solidFill>
                <a:latin typeface="Arial Bold" charset="0"/>
                <a:sym typeface="Arial Bold" charset="0"/>
              </a:rPr>
              <a:t>Caving</a:t>
            </a:r>
          </a:p>
        </p:txBody>
      </p:sp>
      <p:sp>
        <p:nvSpPr>
          <p:cNvPr id="47139" name="Shape 184"/>
          <p:cNvSpPr>
            <a:spLocks noChangeArrowheads="1"/>
          </p:cNvSpPr>
          <p:nvPr/>
        </p:nvSpPr>
        <p:spPr bwMode="auto">
          <a:xfrm>
            <a:off x="5521325" y="1785938"/>
            <a:ext cx="357981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700"/>
              </a:spcBef>
            </a:pPr>
            <a:r>
              <a:rPr lang="en-US" altLang="en-US" sz="3000">
                <a:solidFill>
                  <a:srgbClr val="FFC726"/>
                </a:solidFill>
              </a:rPr>
              <a:t>Mountain Biking</a:t>
            </a:r>
          </a:p>
        </p:txBody>
      </p:sp>
      <p:sp>
        <p:nvSpPr>
          <p:cNvPr id="47140" name="Shape 185"/>
          <p:cNvSpPr>
            <a:spLocks noChangeArrowheads="1"/>
          </p:cNvSpPr>
          <p:nvPr/>
        </p:nvSpPr>
        <p:spPr bwMode="auto">
          <a:xfrm>
            <a:off x="1263650" y="3524250"/>
            <a:ext cx="22145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400"/>
              </a:spcBef>
            </a:pPr>
            <a:r>
              <a:rPr lang="en-US" altLang="en-US" sz="2000">
                <a:solidFill>
                  <a:srgbClr val="FFC726"/>
                </a:solidFill>
                <a:latin typeface="Arial Bold" charset="0"/>
                <a:sym typeface="Arial Bold" charset="0"/>
              </a:rPr>
              <a:t>Skateboarding</a:t>
            </a:r>
          </a:p>
        </p:txBody>
      </p:sp>
      <p:sp>
        <p:nvSpPr>
          <p:cNvPr id="47141" name="Shape 186"/>
          <p:cNvSpPr>
            <a:spLocks noChangeArrowheads="1"/>
          </p:cNvSpPr>
          <p:nvPr/>
        </p:nvSpPr>
        <p:spPr bwMode="auto">
          <a:xfrm>
            <a:off x="4186238" y="5233988"/>
            <a:ext cx="14049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>
                <a:solidFill>
                  <a:srgbClr val="FFC726"/>
                </a:solidFill>
                <a:latin typeface="Arial Bold" charset="0"/>
                <a:sym typeface="Arial Bold" charset="0"/>
              </a:rPr>
              <a:t>Skiing</a:t>
            </a:r>
          </a:p>
        </p:txBody>
      </p:sp>
      <p:sp>
        <p:nvSpPr>
          <p:cNvPr id="47142" name="Shape 187"/>
          <p:cNvSpPr>
            <a:spLocks noChangeArrowheads="1"/>
          </p:cNvSpPr>
          <p:nvPr/>
        </p:nvSpPr>
        <p:spPr bwMode="auto">
          <a:xfrm>
            <a:off x="784225" y="1644650"/>
            <a:ext cx="15557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en-US" altLang="en-US">
                <a:solidFill>
                  <a:srgbClr val="FFC726"/>
                </a:solidFill>
                <a:latin typeface="Arial Bold" charset="0"/>
                <a:sym typeface="Arial Bold" charset="0"/>
              </a:rPr>
              <a:t>Judo</a:t>
            </a:r>
          </a:p>
        </p:txBody>
      </p:sp>
      <p:sp>
        <p:nvSpPr>
          <p:cNvPr id="47143" name="Shape 188"/>
          <p:cNvSpPr>
            <a:spLocks noChangeArrowheads="1"/>
          </p:cNvSpPr>
          <p:nvPr/>
        </p:nvSpPr>
        <p:spPr bwMode="auto">
          <a:xfrm>
            <a:off x="4568825" y="1717675"/>
            <a:ext cx="16684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400"/>
              </a:spcBef>
            </a:pPr>
            <a:r>
              <a:rPr lang="en-US" altLang="en-US" sz="2000">
                <a:solidFill>
                  <a:srgbClr val="FFC726"/>
                </a:solidFill>
                <a:latin typeface="Arial Bold" charset="0"/>
                <a:sym typeface="Arial Bold" charset="0"/>
              </a:rPr>
              <a:t>Karate</a:t>
            </a:r>
          </a:p>
        </p:txBody>
      </p:sp>
      <p:sp>
        <p:nvSpPr>
          <p:cNvPr id="47144" name="Shape 189"/>
          <p:cNvSpPr>
            <a:spLocks noChangeArrowheads="1"/>
          </p:cNvSpPr>
          <p:nvPr/>
        </p:nvSpPr>
        <p:spPr bwMode="auto">
          <a:xfrm>
            <a:off x="2349500" y="5984875"/>
            <a:ext cx="19589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en-US" altLang="en-US" sz="2600">
                <a:solidFill>
                  <a:srgbClr val="FFC726"/>
                </a:solidFill>
                <a:latin typeface="Arial Bold" charset="0"/>
                <a:sym typeface="Arial Bold" charset="0"/>
              </a:rPr>
              <a:t>Ju Jitsu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37338" y="2576513"/>
            <a:ext cx="2562225" cy="52228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fontAlgn="auto" latinLnBrk="1" hangingPunc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b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Cheerleading</a:t>
            </a:r>
          </a:p>
        </p:txBody>
      </p:sp>
    </p:spTree>
    <p:extLst>
      <p:ext uri="{BB962C8B-B14F-4D97-AF65-F5344CB8AC3E}">
        <p14:creationId xmlns:p14="http://schemas.microsoft.com/office/powerpoint/2010/main" val="335931433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hape 193"/>
          <p:cNvSpPr>
            <a:spLocks noGrp="1"/>
          </p:cNvSpPr>
          <p:nvPr>
            <p:ph type="title" idx="4294967295"/>
          </p:nvPr>
        </p:nvSpPr>
        <p:spPr bwMode="auto">
          <a:xfrm>
            <a:off x="250825" y="0"/>
            <a:ext cx="8642350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altLang="en-US" smtClean="0">
                <a:latin typeface="Arial" pitchFamily="34" charset="0"/>
                <a:ea typeface="ＭＳ Ｐゴシック" pitchFamily="34" charset="-128"/>
              </a:rPr>
              <a:t>                    </a:t>
            </a:r>
          </a:p>
        </p:txBody>
      </p:sp>
      <p:sp>
        <p:nvSpPr>
          <p:cNvPr id="48131" name="Shape 194"/>
          <p:cNvSpPr>
            <a:spLocks noChangeArrowheads="1"/>
          </p:cNvSpPr>
          <p:nvPr/>
        </p:nvSpPr>
        <p:spPr bwMode="auto">
          <a:xfrm rot="-1271473">
            <a:off x="1062038" y="3021013"/>
            <a:ext cx="754062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3900"/>
              </a:spcBef>
            </a:pPr>
            <a:r>
              <a:rPr lang="en-US" altLang="en-US" sz="14000" b="1">
                <a:solidFill>
                  <a:srgbClr val="CCECFF"/>
                </a:solidFill>
                <a:latin typeface="Arial Black" pitchFamily="34" charset="0"/>
                <a:sym typeface="Arial Black" pitchFamily="34" charset="0"/>
              </a:rPr>
              <a:t>SKILL</a:t>
            </a:r>
          </a:p>
        </p:txBody>
      </p:sp>
      <p:sp>
        <p:nvSpPr>
          <p:cNvPr id="48132" name="Shape 195"/>
          <p:cNvSpPr>
            <a:spLocks noChangeArrowheads="1"/>
          </p:cNvSpPr>
          <p:nvPr/>
        </p:nvSpPr>
        <p:spPr bwMode="auto">
          <a:xfrm>
            <a:off x="417513" y="2060575"/>
            <a:ext cx="215582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>
                <a:solidFill>
                  <a:srgbClr val="0070C0"/>
                </a:solidFill>
                <a:latin typeface="Arial Bold" charset="0"/>
                <a:sym typeface="Arial Bold" charset="0"/>
              </a:rPr>
              <a:t>Pottery</a:t>
            </a:r>
          </a:p>
        </p:txBody>
      </p:sp>
      <p:sp>
        <p:nvSpPr>
          <p:cNvPr id="48133" name="Shape 196"/>
          <p:cNvSpPr>
            <a:spLocks noChangeArrowheads="1"/>
          </p:cNvSpPr>
          <p:nvPr/>
        </p:nvSpPr>
        <p:spPr bwMode="auto">
          <a:xfrm>
            <a:off x="6875463" y="1196975"/>
            <a:ext cx="22256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900"/>
              </a:spcBef>
            </a:pPr>
            <a:r>
              <a:rPr lang="en-US" altLang="en-US" sz="3000">
                <a:solidFill>
                  <a:srgbClr val="0070C0"/>
                </a:solidFill>
                <a:latin typeface="Arial Bold" charset="0"/>
                <a:sym typeface="Arial Bold" charset="0"/>
              </a:rPr>
              <a:t>Singing</a:t>
            </a:r>
          </a:p>
        </p:txBody>
      </p:sp>
      <p:sp>
        <p:nvSpPr>
          <p:cNvPr id="48134" name="Shape 197"/>
          <p:cNvSpPr>
            <a:spLocks noChangeArrowheads="1"/>
          </p:cNvSpPr>
          <p:nvPr/>
        </p:nvSpPr>
        <p:spPr bwMode="auto">
          <a:xfrm>
            <a:off x="2136775" y="1662113"/>
            <a:ext cx="316547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en-US" altLang="en-US">
                <a:solidFill>
                  <a:srgbClr val="0070C0"/>
                </a:solidFill>
                <a:latin typeface="Arial Bold" charset="0"/>
                <a:sym typeface="Arial Bold" charset="0"/>
              </a:rPr>
              <a:t>Photography</a:t>
            </a:r>
          </a:p>
        </p:txBody>
      </p:sp>
      <p:sp>
        <p:nvSpPr>
          <p:cNvPr id="48135" name="Shape 198"/>
          <p:cNvSpPr>
            <a:spLocks noChangeArrowheads="1"/>
          </p:cNvSpPr>
          <p:nvPr/>
        </p:nvSpPr>
        <p:spPr bwMode="auto">
          <a:xfrm>
            <a:off x="7629525" y="4040188"/>
            <a:ext cx="162718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>
                <a:solidFill>
                  <a:srgbClr val="0070C0"/>
                </a:solidFill>
                <a:latin typeface="Arial Bold" charset="0"/>
                <a:sym typeface="Arial Bold" charset="0"/>
              </a:rPr>
              <a:t>Chess</a:t>
            </a:r>
          </a:p>
        </p:txBody>
      </p:sp>
      <p:sp>
        <p:nvSpPr>
          <p:cNvPr id="48136" name="Shape 199"/>
          <p:cNvSpPr>
            <a:spLocks noChangeArrowheads="1"/>
          </p:cNvSpPr>
          <p:nvPr/>
        </p:nvSpPr>
        <p:spPr bwMode="auto">
          <a:xfrm>
            <a:off x="4633913" y="5053013"/>
            <a:ext cx="23050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>
                <a:solidFill>
                  <a:srgbClr val="0070C0"/>
                </a:solidFill>
                <a:latin typeface="Arial Bold" charset="0"/>
                <a:sym typeface="Arial Bold" charset="0"/>
              </a:rPr>
              <a:t>Agriculture</a:t>
            </a:r>
          </a:p>
        </p:txBody>
      </p:sp>
      <p:sp>
        <p:nvSpPr>
          <p:cNvPr id="48137" name="Shape 200"/>
          <p:cNvSpPr>
            <a:spLocks noChangeArrowheads="1"/>
          </p:cNvSpPr>
          <p:nvPr/>
        </p:nvSpPr>
        <p:spPr bwMode="auto">
          <a:xfrm>
            <a:off x="82550" y="5175250"/>
            <a:ext cx="187325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400"/>
              </a:spcBef>
            </a:pPr>
            <a:r>
              <a:rPr lang="en-US" altLang="en-US" sz="2000">
                <a:solidFill>
                  <a:srgbClr val="0070C0"/>
                </a:solidFill>
                <a:latin typeface="Arial Bold" charset="0"/>
                <a:sym typeface="Arial Bold" charset="0"/>
              </a:rPr>
              <a:t>Crafts</a:t>
            </a:r>
          </a:p>
        </p:txBody>
      </p:sp>
      <p:sp>
        <p:nvSpPr>
          <p:cNvPr id="48138" name="Shape 201"/>
          <p:cNvSpPr>
            <a:spLocks noChangeArrowheads="1"/>
          </p:cNvSpPr>
          <p:nvPr/>
        </p:nvSpPr>
        <p:spPr bwMode="auto">
          <a:xfrm>
            <a:off x="6423025" y="2178050"/>
            <a:ext cx="27717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500"/>
              </a:spcBef>
            </a:pPr>
            <a:r>
              <a:rPr lang="en-US" altLang="en-US" sz="2400">
                <a:solidFill>
                  <a:srgbClr val="0070C0"/>
                </a:solidFill>
                <a:latin typeface="Arial Bold" charset="0"/>
                <a:sym typeface="Arial Bold" charset="0"/>
              </a:rPr>
              <a:t>Young Enterprise</a:t>
            </a:r>
          </a:p>
        </p:txBody>
      </p:sp>
      <p:sp>
        <p:nvSpPr>
          <p:cNvPr id="48139" name="Shape 202"/>
          <p:cNvSpPr>
            <a:spLocks noChangeArrowheads="1"/>
          </p:cNvSpPr>
          <p:nvPr/>
        </p:nvSpPr>
        <p:spPr bwMode="auto">
          <a:xfrm>
            <a:off x="127000" y="2597150"/>
            <a:ext cx="19621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400"/>
              </a:spcBef>
            </a:pPr>
            <a:r>
              <a:rPr lang="en-US" altLang="en-US" sz="2000">
                <a:solidFill>
                  <a:srgbClr val="0070C0"/>
                </a:solidFill>
                <a:latin typeface="Arial Bold" charset="0"/>
                <a:sym typeface="Arial Bold" charset="0"/>
              </a:rPr>
              <a:t>Engineering</a:t>
            </a:r>
          </a:p>
        </p:txBody>
      </p:sp>
      <p:sp>
        <p:nvSpPr>
          <p:cNvPr id="48140" name="Shape 203"/>
          <p:cNvSpPr>
            <a:spLocks noChangeArrowheads="1"/>
          </p:cNvSpPr>
          <p:nvPr/>
        </p:nvSpPr>
        <p:spPr bwMode="auto">
          <a:xfrm>
            <a:off x="846138" y="1262063"/>
            <a:ext cx="3846512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400"/>
              </a:spcBef>
            </a:pPr>
            <a:r>
              <a:rPr lang="en-US" altLang="en-US" sz="2000">
                <a:solidFill>
                  <a:srgbClr val="0070C0"/>
                </a:solidFill>
                <a:latin typeface="Arial Bold" charset="0"/>
                <a:sym typeface="Arial Bold" charset="0"/>
              </a:rPr>
              <a:t>Playing a Musical instrument</a:t>
            </a:r>
          </a:p>
        </p:txBody>
      </p:sp>
      <p:sp>
        <p:nvSpPr>
          <p:cNvPr id="48141" name="Shape 204"/>
          <p:cNvSpPr>
            <a:spLocks noChangeArrowheads="1"/>
          </p:cNvSpPr>
          <p:nvPr/>
        </p:nvSpPr>
        <p:spPr bwMode="auto">
          <a:xfrm>
            <a:off x="2508250" y="2849563"/>
            <a:ext cx="36957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>
                <a:solidFill>
                  <a:srgbClr val="0070C0"/>
                </a:solidFill>
                <a:latin typeface="Arial Bold" charset="0"/>
                <a:sym typeface="Arial Bold" charset="0"/>
              </a:rPr>
              <a:t>Web design</a:t>
            </a:r>
          </a:p>
        </p:txBody>
      </p:sp>
      <p:sp>
        <p:nvSpPr>
          <p:cNvPr id="48142" name="Shape 205"/>
          <p:cNvSpPr>
            <a:spLocks noChangeArrowheads="1"/>
          </p:cNvSpPr>
          <p:nvPr/>
        </p:nvSpPr>
        <p:spPr bwMode="auto">
          <a:xfrm>
            <a:off x="203200" y="4244975"/>
            <a:ext cx="21669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en-US" altLang="en-US" sz="3200">
                <a:solidFill>
                  <a:srgbClr val="0070C0"/>
                </a:solidFill>
                <a:latin typeface="Arial Bold" charset="0"/>
                <a:sym typeface="Arial Bold" charset="0"/>
              </a:rPr>
              <a:t>Art</a:t>
            </a:r>
          </a:p>
        </p:txBody>
      </p:sp>
      <p:sp>
        <p:nvSpPr>
          <p:cNvPr id="48143" name="Shape 206"/>
          <p:cNvSpPr>
            <a:spLocks noChangeArrowheads="1"/>
          </p:cNvSpPr>
          <p:nvPr/>
        </p:nvSpPr>
        <p:spPr bwMode="auto">
          <a:xfrm>
            <a:off x="153988" y="5761038"/>
            <a:ext cx="2038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400"/>
              </a:spcBef>
            </a:pPr>
            <a:r>
              <a:rPr lang="en-GB" altLang="en-US" sz="2000" b="1">
                <a:solidFill>
                  <a:srgbClr val="0070C0"/>
                </a:solidFill>
              </a:rPr>
              <a:t>English Club</a:t>
            </a:r>
            <a:endParaRPr lang="en-US" altLang="en-US" sz="2000" b="1">
              <a:solidFill>
                <a:srgbClr val="0070C0"/>
              </a:solidFill>
            </a:endParaRPr>
          </a:p>
        </p:txBody>
      </p:sp>
      <p:sp>
        <p:nvSpPr>
          <p:cNvPr id="48144" name="Shape 207"/>
          <p:cNvSpPr>
            <a:spLocks noChangeArrowheads="1"/>
          </p:cNvSpPr>
          <p:nvPr/>
        </p:nvSpPr>
        <p:spPr bwMode="auto">
          <a:xfrm>
            <a:off x="5054600" y="5570538"/>
            <a:ext cx="2516188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2600">
                <a:solidFill>
                  <a:srgbClr val="0070C0"/>
                </a:solidFill>
                <a:latin typeface="Arial Bold" charset="0"/>
                <a:sym typeface="Arial Bold" charset="0"/>
              </a:rPr>
              <a:t>Puppetry</a:t>
            </a:r>
          </a:p>
        </p:txBody>
      </p:sp>
      <p:sp>
        <p:nvSpPr>
          <p:cNvPr id="48145" name="Shape 208"/>
          <p:cNvSpPr>
            <a:spLocks noChangeArrowheads="1"/>
          </p:cNvSpPr>
          <p:nvPr/>
        </p:nvSpPr>
        <p:spPr bwMode="auto">
          <a:xfrm>
            <a:off x="5908675" y="6086475"/>
            <a:ext cx="207486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400"/>
              </a:spcBef>
            </a:pPr>
            <a:r>
              <a:rPr lang="en-US" altLang="en-US" sz="1800">
                <a:solidFill>
                  <a:srgbClr val="0070C0"/>
                </a:solidFill>
                <a:latin typeface="Arial Bold" charset="0"/>
                <a:sym typeface="Arial Bold" charset="0"/>
              </a:rPr>
              <a:t>Chemistry</a:t>
            </a:r>
          </a:p>
        </p:txBody>
      </p:sp>
      <p:sp>
        <p:nvSpPr>
          <p:cNvPr id="48146" name="Shape 209"/>
          <p:cNvSpPr>
            <a:spLocks noChangeArrowheads="1"/>
          </p:cNvSpPr>
          <p:nvPr/>
        </p:nvSpPr>
        <p:spPr bwMode="auto">
          <a:xfrm>
            <a:off x="4714875" y="2324100"/>
            <a:ext cx="1487488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>
                <a:solidFill>
                  <a:srgbClr val="0070C0"/>
                </a:solidFill>
                <a:latin typeface="Arial Bold" charset="0"/>
                <a:sym typeface="Arial Bold" charset="0"/>
              </a:rPr>
              <a:t>Magic</a:t>
            </a:r>
          </a:p>
        </p:txBody>
      </p:sp>
      <p:sp>
        <p:nvSpPr>
          <p:cNvPr id="48147" name="Shape 210"/>
          <p:cNvSpPr>
            <a:spLocks noChangeArrowheads="1"/>
          </p:cNvSpPr>
          <p:nvPr/>
        </p:nvSpPr>
        <p:spPr bwMode="auto">
          <a:xfrm>
            <a:off x="860425" y="3036888"/>
            <a:ext cx="1270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400"/>
              </a:spcBef>
            </a:pPr>
            <a:endParaRPr lang="en-US" altLang="en-US" sz="2000">
              <a:solidFill>
                <a:srgbClr val="0070C0"/>
              </a:solidFill>
              <a:latin typeface="Arial Bold" charset="0"/>
              <a:sym typeface="Arial Bold" charset="0"/>
            </a:endParaRPr>
          </a:p>
        </p:txBody>
      </p:sp>
      <p:sp>
        <p:nvSpPr>
          <p:cNvPr id="48148" name="Shape 211"/>
          <p:cNvSpPr>
            <a:spLocks noChangeArrowheads="1"/>
          </p:cNvSpPr>
          <p:nvPr/>
        </p:nvSpPr>
        <p:spPr bwMode="auto">
          <a:xfrm>
            <a:off x="2932113" y="5524500"/>
            <a:ext cx="23050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2600">
                <a:solidFill>
                  <a:srgbClr val="0070C0"/>
                </a:solidFill>
                <a:latin typeface="Arial Bold" charset="0"/>
                <a:sym typeface="Arial Bold" charset="0"/>
              </a:rPr>
              <a:t>Majorettes</a:t>
            </a:r>
          </a:p>
        </p:txBody>
      </p:sp>
      <p:sp>
        <p:nvSpPr>
          <p:cNvPr id="48149" name="Shape 212"/>
          <p:cNvSpPr>
            <a:spLocks noChangeArrowheads="1"/>
          </p:cNvSpPr>
          <p:nvPr/>
        </p:nvSpPr>
        <p:spPr bwMode="auto">
          <a:xfrm>
            <a:off x="7667625" y="6176963"/>
            <a:ext cx="18732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400"/>
              </a:spcBef>
            </a:pPr>
            <a:r>
              <a:rPr lang="en-US" altLang="en-US" sz="2000">
                <a:solidFill>
                  <a:srgbClr val="0070C0"/>
                </a:solidFill>
                <a:latin typeface="Arial Bold" charset="0"/>
                <a:sym typeface="Arial Bold" charset="0"/>
              </a:rPr>
              <a:t>Keeping of pets</a:t>
            </a:r>
          </a:p>
        </p:txBody>
      </p:sp>
      <p:sp>
        <p:nvSpPr>
          <p:cNvPr id="48150" name="Shape 213"/>
          <p:cNvSpPr>
            <a:spLocks noChangeArrowheads="1"/>
          </p:cNvSpPr>
          <p:nvPr/>
        </p:nvSpPr>
        <p:spPr bwMode="auto">
          <a:xfrm>
            <a:off x="193675" y="3776663"/>
            <a:ext cx="320992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900"/>
              </a:spcBef>
            </a:pPr>
            <a:r>
              <a:rPr lang="en-US" altLang="en-US" sz="2400">
                <a:solidFill>
                  <a:srgbClr val="0070C0"/>
                </a:solidFill>
                <a:latin typeface="Arial Bold" charset="0"/>
                <a:sym typeface="Arial Bold" charset="0"/>
              </a:rPr>
              <a:t>Horse Care</a:t>
            </a:r>
          </a:p>
        </p:txBody>
      </p:sp>
      <p:sp>
        <p:nvSpPr>
          <p:cNvPr id="48151" name="Shape 214"/>
          <p:cNvSpPr>
            <a:spLocks noChangeArrowheads="1"/>
          </p:cNvSpPr>
          <p:nvPr/>
        </p:nvSpPr>
        <p:spPr bwMode="auto">
          <a:xfrm>
            <a:off x="6819900" y="5521325"/>
            <a:ext cx="2573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400"/>
              </a:spcBef>
            </a:pPr>
            <a:r>
              <a:rPr lang="en-GB" altLang="en-US" sz="2000">
                <a:solidFill>
                  <a:srgbClr val="0070C0"/>
                </a:solidFill>
                <a:latin typeface="Arial Bold" charset="0"/>
                <a:sym typeface="Arial Bold" charset="0"/>
              </a:rPr>
              <a:t>School play</a:t>
            </a:r>
            <a:endParaRPr lang="en-US" altLang="en-US" sz="2000">
              <a:solidFill>
                <a:srgbClr val="0070C0"/>
              </a:solidFill>
              <a:latin typeface="Arial Bold" charset="0"/>
              <a:sym typeface="Arial Bold" charset="0"/>
            </a:endParaRPr>
          </a:p>
        </p:txBody>
      </p:sp>
      <p:sp>
        <p:nvSpPr>
          <p:cNvPr id="48152" name="Shape 215"/>
          <p:cNvSpPr>
            <a:spLocks noChangeArrowheads="1"/>
          </p:cNvSpPr>
          <p:nvPr/>
        </p:nvSpPr>
        <p:spPr bwMode="auto">
          <a:xfrm>
            <a:off x="4791075" y="6346825"/>
            <a:ext cx="30305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2600">
                <a:solidFill>
                  <a:srgbClr val="0070C0"/>
                </a:solidFill>
                <a:latin typeface="Arial Bold" charset="0"/>
                <a:sym typeface="Arial Bold" charset="0"/>
              </a:rPr>
              <a:t>Hair and Beauty</a:t>
            </a:r>
          </a:p>
        </p:txBody>
      </p:sp>
      <p:sp>
        <p:nvSpPr>
          <p:cNvPr id="48153" name="Shape 216"/>
          <p:cNvSpPr>
            <a:spLocks noChangeArrowheads="1"/>
          </p:cNvSpPr>
          <p:nvPr/>
        </p:nvSpPr>
        <p:spPr bwMode="auto">
          <a:xfrm>
            <a:off x="7197725" y="5053013"/>
            <a:ext cx="15811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400"/>
              </a:spcBef>
            </a:pPr>
            <a:r>
              <a:rPr lang="en-US" altLang="en-US" sz="2000">
                <a:solidFill>
                  <a:srgbClr val="0070C0"/>
                </a:solidFill>
                <a:latin typeface="Arial Bold" charset="0"/>
                <a:sym typeface="Arial Bold" charset="0"/>
              </a:rPr>
              <a:t>Camp craft</a:t>
            </a:r>
          </a:p>
        </p:txBody>
      </p:sp>
      <p:sp>
        <p:nvSpPr>
          <p:cNvPr id="48154" name="Shape 217"/>
          <p:cNvSpPr>
            <a:spLocks noChangeArrowheads="1"/>
          </p:cNvSpPr>
          <p:nvPr/>
        </p:nvSpPr>
        <p:spPr bwMode="auto">
          <a:xfrm>
            <a:off x="8108950" y="3300413"/>
            <a:ext cx="1792288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en-US" altLang="en-US" sz="3200">
                <a:solidFill>
                  <a:srgbClr val="0070C0"/>
                </a:solidFill>
                <a:latin typeface="Arial Bold" charset="0"/>
                <a:sym typeface="Arial Bold" charset="0"/>
              </a:rPr>
              <a:t>IT</a:t>
            </a:r>
          </a:p>
        </p:txBody>
      </p:sp>
      <p:sp>
        <p:nvSpPr>
          <p:cNvPr id="48155" name="Shape 218"/>
          <p:cNvSpPr>
            <a:spLocks noChangeArrowheads="1"/>
          </p:cNvSpPr>
          <p:nvPr/>
        </p:nvSpPr>
        <p:spPr bwMode="auto">
          <a:xfrm>
            <a:off x="147638" y="6372225"/>
            <a:ext cx="19954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400"/>
              </a:spcBef>
            </a:pPr>
            <a:r>
              <a:rPr lang="en-US" altLang="en-US" sz="2000">
                <a:solidFill>
                  <a:srgbClr val="0070C0"/>
                </a:solidFill>
                <a:latin typeface="Arial Bold" charset="0"/>
                <a:sym typeface="Arial Bold" charset="0"/>
              </a:rPr>
              <a:t>Pigeon racing</a:t>
            </a:r>
          </a:p>
        </p:txBody>
      </p:sp>
      <p:sp>
        <p:nvSpPr>
          <p:cNvPr id="48156" name="Shape 219"/>
          <p:cNvSpPr>
            <a:spLocks noChangeArrowheads="1"/>
          </p:cNvSpPr>
          <p:nvPr/>
        </p:nvSpPr>
        <p:spPr bwMode="auto">
          <a:xfrm>
            <a:off x="7061200" y="2684463"/>
            <a:ext cx="20764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500"/>
              </a:spcBef>
            </a:pPr>
            <a:r>
              <a:rPr lang="en-GB" altLang="en-US" sz="2400" b="1">
                <a:solidFill>
                  <a:srgbClr val="0070C0"/>
                </a:solidFill>
              </a:rPr>
              <a:t>After School Club</a:t>
            </a:r>
            <a:endParaRPr lang="en-US" altLang="en-US" sz="2400" b="1">
              <a:solidFill>
                <a:srgbClr val="0070C0"/>
              </a:solidFill>
            </a:endParaRPr>
          </a:p>
        </p:txBody>
      </p:sp>
      <p:sp>
        <p:nvSpPr>
          <p:cNvPr id="48157" name="Shape 220"/>
          <p:cNvSpPr>
            <a:spLocks noChangeArrowheads="1"/>
          </p:cNvSpPr>
          <p:nvPr/>
        </p:nvSpPr>
        <p:spPr bwMode="auto">
          <a:xfrm>
            <a:off x="3541713" y="2160588"/>
            <a:ext cx="158273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400"/>
              </a:spcBef>
            </a:pPr>
            <a:r>
              <a:rPr lang="en-US" altLang="en-US" sz="2000">
                <a:solidFill>
                  <a:srgbClr val="0070C0"/>
                </a:solidFill>
                <a:latin typeface="Arial Bold" charset="0"/>
                <a:sym typeface="Arial Bold" charset="0"/>
              </a:rPr>
              <a:t>Drawing</a:t>
            </a:r>
          </a:p>
        </p:txBody>
      </p:sp>
      <p:sp>
        <p:nvSpPr>
          <p:cNvPr id="48158" name="Shape 221"/>
          <p:cNvSpPr>
            <a:spLocks noChangeArrowheads="1"/>
          </p:cNvSpPr>
          <p:nvPr/>
        </p:nvSpPr>
        <p:spPr bwMode="auto">
          <a:xfrm>
            <a:off x="2332038" y="6307138"/>
            <a:ext cx="18399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en-US" altLang="en-US" sz="3200">
                <a:solidFill>
                  <a:srgbClr val="0070C0"/>
                </a:solidFill>
                <a:latin typeface="Arial Bold" charset="0"/>
                <a:sym typeface="Arial Bold" charset="0"/>
              </a:rPr>
              <a:t>Pottery</a:t>
            </a:r>
          </a:p>
        </p:txBody>
      </p:sp>
      <p:sp>
        <p:nvSpPr>
          <p:cNvPr id="48159" name="Shape 222"/>
          <p:cNvSpPr>
            <a:spLocks noChangeArrowheads="1"/>
          </p:cNvSpPr>
          <p:nvPr/>
        </p:nvSpPr>
        <p:spPr bwMode="auto">
          <a:xfrm>
            <a:off x="1919288" y="2303463"/>
            <a:ext cx="2184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1100"/>
              </a:spcBef>
            </a:pPr>
            <a:r>
              <a:rPr lang="en-GB" altLang="en-US" sz="3000">
                <a:solidFill>
                  <a:srgbClr val="0070C0"/>
                </a:solidFill>
                <a:latin typeface="Arial Bold" charset="0"/>
                <a:sym typeface="Arial Bold" charset="0"/>
              </a:rPr>
              <a:t>Maths Club</a:t>
            </a:r>
            <a:endParaRPr lang="en-US" altLang="en-US" sz="3000">
              <a:solidFill>
                <a:srgbClr val="0070C0"/>
              </a:solidFill>
              <a:latin typeface="Arial Bold" charset="0"/>
              <a:sym typeface="Arial Bold" charset="0"/>
            </a:endParaRPr>
          </a:p>
        </p:txBody>
      </p:sp>
      <p:sp>
        <p:nvSpPr>
          <p:cNvPr id="48160" name="Shape 223"/>
          <p:cNvSpPr>
            <a:spLocks noChangeArrowheads="1"/>
          </p:cNvSpPr>
          <p:nvPr/>
        </p:nvSpPr>
        <p:spPr bwMode="auto">
          <a:xfrm>
            <a:off x="6078538" y="4533900"/>
            <a:ext cx="252888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en-US" altLang="en-US">
                <a:solidFill>
                  <a:srgbClr val="0070C0"/>
                </a:solidFill>
                <a:latin typeface="Arial Bold" charset="0"/>
                <a:sym typeface="Arial Bold" charset="0"/>
              </a:rPr>
              <a:t>Woodwork</a:t>
            </a:r>
          </a:p>
        </p:txBody>
      </p:sp>
      <p:sp>
        <p:nvSpPr>
          <p:cNvPr id="48161" name="Shape 224"/>
          <p:cNvSpPr>
            <a:spLocks noChangeArrowheads="1"/>
          </p:cNvSpPr>
          <p:nvPr/>
        </p:nvSpPr>
        <p:spPr bwMode="auto">
          <a:xfrm>
            <a:off x="3300413" y="5983288"/>
            <a:ext cx="25527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400"/>
              </a:spcBef>
            </a:pPr>
            <a:r>
              <a:rPr lang="en-US" altLang="en-US" sz="2000">
                <a:solidFill>
                  <a:srgbClr val="0070C0"/>
                </a:solidFill>
                <a:latin typeface="Arial Bold" charset="0"/>
                <a:sym typeface="Arial Bold" charset="0"/>
              </a:rPr>
              <a:t>Learning Language</a:t>
            </a:r>
          </a:p>
        </p:txBody>
      </p:sp>
      <p:sp>
        <p:nvSpPr>
          <p:cNvPr id="48162" name="Shape 225"/>
          <p:cNvSpPr>
            <a:spLocks noChangeArrowheads="1"/>
          </p:cNvSpPr>
          <p:nvPr/>
        </p:nvSpPr>
        <p:spPr bwMode="auto">
          <a:xfrm>
            <a:off x="4795838" y="1611313"/>
            <a:ext cx="22764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700"/>
              </a:spcBef>
            </a:pPr>
            <a:r>
              <a:rPr lang="en-US" altLang="en-US" sz="3200">
                <a:solidFill>
                  <a:srgbClr val="0070C0"/>
                </a:solidFill>
              </a:rPr>
              <a:t>Astronomy</a:t>
            </a:r>
          </a:p>
        </p:txBody>
      </p:sp>
      <p:sp>
        <p:nvSpPr>
          <p:cNvPr id="48163" name="Shape 226"/>
          <p:cNvSpPr>
            <a:spLocks noChangeArrowheads="1"/>
          </p:cNvSpPr>
          <p:nvPr/>
        </p:nvSpPr>
        <p:spPr bwMode="auto">
          <a:xfrm>
            <a:off x="723900" y="6081713"/>
            <a:ext cx="264953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400"/>
              </a:spcBef>
            </a:pPr>
            <a:r>
              <a:rPr lang="en-US" altLang="en-US" sz="2000">
                <a:solidFill>
                  <a:srgbClr val="0070C0"/>
                </a:solidFill>
                <a:latin typeface="Arial Bold" charset="0"/>
                <a:sym typeface="Arial Bold" charset="0"/>
              </a:rPr>
              <a:t>Dance appreciation</a:t>
            </a:r>
          </a:p>
        </p:txBody>
      </p:sp>
      <p:sp>
        <p:nvSpPr>
          <p:cNvPr id="48164" name="Shape 227"/>
          <p:cNvSpPr>
            <a:spLocks noChangeArrowheads="1"/>
          </p:cNvSpPr>
          <p:nvPr/>
        </p:nvSpPr>
        <p:spPr bwMode="auto">
          <a:xfrm>
            <a:off x="7064375" y="1816100"/>
            <a:ext cx="20843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300"/>
              </a:spcBef>
            </a:pPr>
            <a:r>
              <a:rPr lang="en-US" altLang="en-US" sz="1600">
                <a:solidFill>
                  <a:srgbClr val="0070C0"/>
                </a:solidFill>
                <a:latin typeface="Arial Bold" charset="0"/>
                <a:sym typeface="Arial Bold" charset="0"/>
              </a:rPr>
              <a:t>Jewellery making</a:t>
            </a:r>
          </a:p>
        </p:txBody>
      </p:sp>
      <p:sp>
        <p:nvSpPr>
          <p:cNvPr id="48165" name="Shape 228"/>
          <p:cNvSpPr>
            <a:spLocks noChangeArrowheads="1"/>
          </p:cNvSpPr>
          <p:nvPr/>
        </p:nvSpPr>
        <p:spPr bwMode="auto">
          <a:xfrm>
            <a:off x="98425" y="1570038"/>
            <a:ext cx="2093913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en-US" altLang="en-US" sz="3000">
                <a:solidFill>
                  <a:srgbClr val="0070C0"/>
                </a:solidFill>
                <a:latin typeface="Arial Bold" charset="0"/>
                <a:sym typeface="Arial Bold" charset="0"/>
              </a:rPr>
              <a:t>Drama</a:t>
            </a:r>
          </a:p>
        </p:txBody>
      </p:sp>
      <p:sp>
        <p:nvSpPr>
          <p:cNvPr id="48166" name="Shape 229"/>
          <p:cNvSpPr>
            <a:spLocks noChangeArrowheads="1"/>
          </p:cNvSpPr>
          <p:nvPr/>
        </p:nvSpPr>
        <p:spPr bwMode="auto">
          <a:xfrm>
            <a:off x="4953000" y="1255713"/>
            <a:ext cx="16668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400"/>
              </a:spcBef>
            </a:pPr>
            <a:r>
              <a:rPr lang="en-US" altLang="en-US" sz="2000">
                <a:solidFill>
                  <a:srgbClr val="0070C0"/>
                </a:solidFill>
                <a:latin typeface="Arial Bold" charset="0"/>
                <a:sym typeface="Arial Bold" charset="0"/>
              </a:rPr>
              <a:t>Cookery</a:t>
            </a:r>
          </a:p>
        </p:txBody>
      </p:sp>
      <p:sp>
        <p:nvSpPr>
          <p:cNvPr id="48167" name="Shape 230"/>
          <p:cNvSpPr>
            <a:spLocks noChangeArrowheads="1"/>
          </p:cNvSpPr>
          <p:nvPr/>
        </p:nvSpPr>
        <p:spPr bwMode="auto">
          <a:xfrm>
            <a:off x="452438" y="3344863"/>
            <a:ext cx="46355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en-US" altLang="en-US" sz="2600">
                <a:solidFill>
                  <a:srgbClr val="0070C0"/>
                </a:solidFill>
                <a:latin typeface="Arial Bold" charset="0"/>
                <a:sym typeface="Arial Bold" charset="0"/>
              </a:rPr>
              <a:t>Music appreciation</a:t>
            </a:r>
          </a:p>
        </p:txBody>
      </p:sp>
    </p:spTree>
    <p:extLst>
      <p:ext uri="{BB962C8B-B14F-4D97-AF65-F5344CB8AC3E}">
        <p14:creationId xmlns:p14="http://schemas.microsoft.com/office/powerpoint/2010/main" val="121818023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Four Sections</a:t>
            </a:r>
            <a:endParaRPr lang="en-GB" dirty="0"/>
          </a:p>
        </p:txBody>
      </p:sp>
      <p:graphicFrame>
        <p:nvGraphicFramePr>
          <p:cNvPr id="4" name="Group 5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9436513"/>
              </p:ext>
            </p:extLst>
          </p:nvPr>
        </p:nvGraphicFramePr>
        <p:xfrm>
          <a:off x="251520" y="2132856"/>
          <a:ext cx="8642350" cy="3600450"/>
        </p:xfrm>
        <a:graphic>
          <a:graphicData uri="http://schemas.openxmlformats.org/drawingml/2006/table">
            <a:tbl>
              <a:tblPr/>
              <a:tblGrid>
                <a:gridCol w="2160588"/>
                <a:gridCol w="2160587"/>
                <a:gridCol w="2160588"/>
                <a:gridCol w="2160587"/>
              </a:tblGrid>
              <a:tr h="728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Volunteering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Physical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Skills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Expedition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20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 months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 months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 months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Plan, train </a:t>
                      </a:r>
                      <a:b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for and complete a </a:t>
                      </a:r>
                      <a:b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 day, 1 night expedition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026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participants must undertake a </a:t>
                      </a:r>
                      <a:r>
                        <a:rPr kumimoji="0" lang="en-GB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further </a:t>
                      </a:r>
                      <a:r>
                        <a:rPr kumimoji="0" lang="en-GB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 months in the Volunteering, Physical or Skills section.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771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your award will look like... (simply)</a:t>
            </a:r>
            <a:endParaRPr lang="en-GB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771775" y="1628775"/>
            <a:ext cx="3598863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1pPr>
            <a:lvl2pPr>
              <a:defRPr sz="26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2pPr>
            <a:lvl3pPr>
              <a:defRPr sz="24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342900" indent="-342900" algn="ctr">
              <a:spcBef>
                <a:spcPct val="50000"/>
              </a:spcBef>
              <a:buFontTx/>
              <a:buNone/>
            </a:pPr>
            <a:r>
              <a:rPr lang="en-GB" altLang="en-US"/>
              <a:t>Preparation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771775" y="2781300"/>
            <a:ext cx="3598863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1pPr>
            <a:lvl2pPr>
              <a:defRPr sz="26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2pPr>
            <a:lvl3pPr>
              <a:defRPr sz="24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342900" indent="-342900" algn="ctr">
              <a:spcBef>
                <a:spcPct val="50000"/>
              </a:spcBef>
              <a:buFontTx/>
              <a:buNone/>
            </a:pPr>
            <a:r>
              <a:rPr lang="en-GB" altLang="en-US"/>
              <a:t>Training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771775" y="3932238"/>
            <a:ext cx="3598863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1pPr>
            <a:lvl2pPr>
              <a:defRPr sz="26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2pPr>
            <a:lvl3pPr>
              <a:defRPr sz="24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342900" indent="-342900" algn="ctr">
              <a:spcBef>
                <a:spcPct val="50000"/>
              </a:spcBef>
              <a:buFontTx/>
              <a:buNone/>
            </a:pPr>
            <a:r>
              <a:rPr lang="en-GB" altLang="en-US"/>
              <a:t>Activity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771775" y="5084763"/>
            <a:ext cx="3598863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1pPr>
            <a:lvl2pPr>
              <a:defRPr sz="26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2pPr>
            <a:lvl3pPr>
              <a:defRPr sz="24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342900" indent="-342900" algn="ctr">
              <a:spcBef>
                <a:spcPct val="50000"/>
              </a:spcBef>
              <a:buFontTx/>
              <a:buNone/>
            </a:pPr>
            <a:r>
              <a:rPr lang="en-GB" altLang="en-US"/>
              <a:t>Assessment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427984" y="2309315"/>
            <a:ext cx="0" cy="4324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464077" y="3499818"/>
            <a:ext cx="0" cy="4324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464077" y="4652343"/>
            <a:ext cx="0" cy="4324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72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bother?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get an award that is nationally recognised by colleges and universities.</a:t>
            </a:r>
          </a:p>
          <a:p>
            <a:r>
              <a:rPr lang="en-GB" dirty="0" smtClean="0"/>
              <a:t>You can take it further to the Silver level and Gold level.</a:t>
            </a:r>
          </a:p>
          <a:p>
            <a:r>
              <a:rPr lang="en-GB" dirty="0" smtClean="0"/>
              <a:t>When you complete the Gold Award you get to meet this guy:</a:t>
            </a:r>
            <a:endParaRPr lang="en-GB" dirty="0"/>
          </a:p>
        </p:txBody>
      </p:sp>
      <p:pic>
        <p:nvPicPr>
          <p:cNvPr id="1026" name="Picture 2" descr="http://msnbcmedia.msn.com/j/MSNBC/Components/Photo/_new/g-cvr-120813-philip-4a.660;660;7;70;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487" y="4275845"/>
            <a:ext cx="3143672" cy="235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475656" y="4941168"/>
            <a:ext cx="2016224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/>
          <p:cNvSpPr/>
          <p:nvPr/>
        </p:nvSpPr>
        <p:spPr>
          <a:xfrm rot="10800000">
            <a:off x="7090908" y="4864825"/>
            <a:ext cx="2016224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22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bother?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A great way to meet new people and form new friendships.</a:t>
            </a:r>
          </a:p>
          <a:p>
            <a:r>
              <a:rPr lang="en-GB" dirty="0" smtClean="0"/>
              <a:t>You learn a whole range of skills that you can use in some of your GCSEs.</a:t>
            </a:r>
          </a:p>
          <a:p>
            <a:r>
              <a:rPr lang="en-GB" dirty="0" smtClean="0"/>
              <a:t>The DofE classes as one of your PE sport choices.</a:t>
            </a:r>
          </a:p>
          <a:p>
            <a:r>
              <a:rPr lang="en-GB" dirty="0" smtClean="0"/>
              <a:t>It helps within geography and your map reading skills.</a:t>
            </a:r>
          </a:p>
          <a:p>
            <a:r>
              <a:rPr lang="en-GB" dirty="0" smtClean="0"/>
              <a:t>It forces you to rely on yourself and become more independent.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512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bother?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DofE</a:t>
            </a:r>
            <a:r>
              <a:rPr lang="en-GB" dirty="0" smtClean="0"/>
              <a:t> has been ranked by major employers as one of the most important things you can do at school (after your exams of course!)</a:t>
            </a:r>
            <a:endParaRPr lang="en-GB" dirty="0"/>
          </a:p>
        </p:txBody>
      </p:sp>
      <p:pic>
        <p:nvPicPr>
          <p:cNvPr id="4" name="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707" y="3140968"/>
            <a:ext cx="2839148" cy="400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04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Skills for work!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8" t="32272" r="39999" b="10017"/>
          <a:stretch>
            <a:fillRect/>
          </a:stretch>
        </p:blipFill>
        <p:spPr bwMode="auto">
          <a:xfrm>
            <a:off x="179512" y="1482725"/>
            <a:ext cx="8640960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281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en-GB" dirty="0" smtClean="0"/>
              <a:t>So what next?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You need to come and see me at some point </a:t>
            </a:r>
            <a:r>
              <a:rPr lang="en-GB" dirty="0" smtClean="0"/>
              <a:t>tomorrow!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This is your “expression of interest” – so if you do change your mind you are not ‘locked in’ to completing your </a:t>
            </a:r>
            <a:r>
              <a:rPr lang="en-GB" dirty="0" err="1" smtClean="0"/>
              <a:t>DofE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After the summer we will be asking again for firm interest.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435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Sir Thomas Boteler Duke of 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is the Duke of Edinburgh award?</a:t>
            </a:r>
            <a:endParaRPr lang="en-GB" dirty="0"/>
          </a:p>
        </p:txBody>
      </p:sp>
      <p:pic>
        <p:nvPicPr>
          <p:cNvPr id="5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t="19245" r="35076" b="18850"/>
          <a:stretch/>
        </p:blipFill>
        <p:spPr bwMode="auto">
          <a:xfrm>
            <a:off x="524985" y="2204864"/>
            <a:ext cx="8113486" cy="4528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98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£60 ~</a:t>
            </a:r>
          </a:p>
          <a:p>
            <a:endParaRPr lang="en-GB" dirty="0"/>
          </a:p>
          <a:p>
            <a:r>
              <a:rPr lang="en-GB" dirty="0" smtClean="0"/>
              <a:t>Includes your DofE sign up pack. </a:t>
            </a:r>
            <a:r>
              <a:rPr lang="en-GB" dirty="0" smtClean="0"/>
              <a:t>Campsites, some school equipment (</a:t>
            </a:r>
            <a:r>
              <a:rPr lang="en-GB" dirty="0" err="1" smtClean="0"/>
              <a:t>eg</a:t>
            </a:r>
            <a:r>
              <a:rPr lang="en-GB" dirty="0" smtClean="0"/>
              <a:t>. Tents).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460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Sound like you?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70520" y="1556792"/>
            <a:ext cx="2664296" cy="1656184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Hardworking</a:t>
            </a:r>
            <a:endParaRPr lang="en-GB" sz="2400" dirty="0"/>
          </a:p>
        </p:txBody>
      </p:sp>
      <p:sp>
        <p:nvSpPr>
          <p:cNvPr id="5" name="Oval 4"/>
          <p:cNvSpPr/>
          <p:nvPr/>
        </p:nvSpPr>
        <p:spPr>
          <a:xfrm>
            <a:off x="3383868" y="1556792"/>
            <a:ext cx="2664296" cy="1656184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Committed</a:t>
            </a:r>
            <a:endParaRPr lang="en-GB" sz="2800" dirty="0"/>
          </a:p>
        </p:txBody>
      </p:sp>
      <p:sp>
        <p:nvSpPr>
          <p:cNvPr id="6" name="Oval 5"/>
          <p:cNvSpPr/>
          <p:nvPr/>
        </p:nvSpPr>
        <p:spPr>
          <a:xfrm>
            <a:off x="1763688" y="3242587"/>
            <a:ext cx="2664296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70520" y="4898771"/>
            <a:ext cx="2664296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419427" y="5013176"/>
            <a:ext cx="2664296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185315" y="3242587"/>
            <a:ext cx="2664296" cy="1656184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Wants to learn new things</a:t>
            </a:r>
            <a:endParaRPr lang="en-GB" sz="2400" dirty="0"/>
          </a:p>
        </p:txBody>
      </p:sp>
      <p:sp>
        <p:nvSpPr>
          <p:cNvPr id="10" name="Oval 9"/>
          <p:cNvSpPr/>
          <p:nvPr/>
        </p:nvSpPr>
        <p:spPr>
          <a:xfrm>
            <a:off x="6479704" y="1484784"/>
            <a:ext cx="2664296" cy="1656184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Enjoys sports/the outdoors</a:t>
            </a:r>
            <a:endParaRPr lang="en-GB" sz="2400" dirty="0"/>
          </a:p>
        </p:txBody>
      </p:sp>
      <p:sp>
        <p:nvSpPr>
          <p:cNvPr id="11" name="Oval 10"/>
          <p:cNvSpPr/>
          <p:nvPr/>
        </p:nvSpPr>
        <p:spPr>
          <a:xfrm>
            <a:off x="6517463" y="5013176"/>
            <a:ext cx="2664296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754859" y="3212976"/>
            <a:ext cx="2664296" cy="1656184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Enjoys pushing themselves</a:t>
            </a:r>
            <a:endParaRPr lang="en-GB" sz="2400" dirty="0"/>
          </a:p>
        </p:txBody>
      </p:sp>
      <p:sp>
        <p:nvSpPr>
          <p:cNvPr id="13" name="Oval 12"/>
          <p:cNvSpPr/>
          <p:nvPr/>
        </p:nvSpPr>
        <p:spPr>
          <a:xfrm>
            <a:off x="61691" y="4869160"/>
            <a:ext cx="2664296" cy="1656184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Wants to have great experiences</a:t>
            </a:r>
            <a:endParaRPr lang="en-GB" sz="2400" dirty="0"/>
          </a:p>
        </p:txBody>
      </p:sp>
      <p:sp>
        <p:nvSpPr>
          <p:cNvPr id="14" name="Oval 13"/>
          <p:cNvSpPr/>
          <p:nvPr/>
        </p:nvSpPr>
        <p:spPr>
          <a:xfrm>
            <a:off x="3410598" y="4983565"/>
            <a:ext cx="2664296" cy="1656184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Likes to camp</a:t>
            </a:r>
            <a:endParaRPr lang="en-GB" sz="2800" dirty="0"/>
          </a:p>
        </p:txBody>
      </p:sp>
      <p:sp>
        <p:nvSpPr>
          <p:cNvPr id="15" name="Oval 14"/>
          <p:cNvSpPr/>
          <p:nvPr/>
        </p:nvSpPr>
        <p:spPr>
          <a:xfrm>
            <a:off x="6508634" y="4983565"/>
            <a:ext cx="2664296" cy="1656184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Not a quitter!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9961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chance to turn it all around!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 non of the above sound like you... Then this is your chance to turn it all around and gain some really valuable skills.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147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ight Arrow 4"/>
          <p:cNvSpPr>
            <a:spLocks noChangeArrowheads="1"/>
          </p:cNvSpPr>
          <p:nvPr/>
        </p:nvSpPr>
        <p:spPr bwMode="auto">
          <a:xfrm>
            <a:off x="3032125" y="2755900"/>
            <a:ext cx="649288" cy="358775"/>
          </a:xfrm>
          <a:prstGeom prst="rightArrow">
            <a:avLst>
              <a:gd name="adj1" fmla="val 50000"/>
              <a:gd name="adj2" fmla="val 5027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1322388"/>
            <a:ext cx="2463800" cy="34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BRONZE Award certific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322388"/>
            <a:ext cx="2387600" cy="3459162"/>
          </a:xfrm>
          <a:prstGeom prst="rect">
            <a:avLst/>
          </a:prstGeom>
          <a:noFill/>
          <a:ln w="127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0" y="1887538"/>
            <a:ext cx="16351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9"/>
          <p:cNvSpPr>
            <a:spLocks noChangeArrowheads="1"/>
          </p:cNvSpPr>
          <p:nvPr/>
        </p:nvSpPr>
        <p:spPr bwMode="auto">
          <a:xfrm>
            <a:off x="5624513" y="2759075"/>
            <a:ext cx="649287" cy="360363"/>
          </a:xfrm>
          <a:prstGeom prst="rightArrow">
            <a:avLst>
              <a:gd name="adj1" fmla="val 50000"/>
              <a:gd name="adj2" fmla="val 50049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93688" y="5502275"/>
            <a:ext cx="50165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Arial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Arial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Arial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Arial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Arial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D4242"/>
                </a:solidFill>
                <a:latin typeface="Georgia" pitchFamily="18" charset="0"/>
              </a:defRPr>
            </a:lvl9pPr>
          </a:lstStyle>
          <a:p>
            <a:pPr algn="l" eaLnBrk="1" hangingPunct="1">
              <a:buFontTx/>
              <a:buNone/>
              <a:defRPr/>
            </a:pPr>
            <a:r>
              <a:rPr lang="en-US" altLang="en-US" sz="2400" b="1" kern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</a:rPr>
              <a:t>……..to a Welcome to the Palace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"/>
          <a:stretch>
            <a:fillRect/>
          </a:stretch>
        </p:blipFill>
        <p:spPr bwMode="auto">
          <a:xfrm>
            <a:off x="5413375" y="4992688"/>
            <a:ext cx="36512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00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Four sections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GB" dirty="0"/>
              <a:t>Physical: Feel healthier, get fit!</a:t>
            </a:r>
            <a:endParaRPr lang="en-GB" sz="4000" dirty="0">
              <a:solidFill>
                <a:srgbClr val="3D4242"/>
              </a:solidFill>
            </a:endParaRP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/>
              <a:t>Volunteering: Make a difference to other people’s lives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/>
              <a:t>Skill: Develop a personal interest or work on a talent</a:t>
            </a:r>
            <a:endParaRPr lang="en-GB" dirty="0" smtClean="0"/>
          </a:p>
          <a:p>
            <a:endParaRPr lang="en-GB" dirty="0" smtClean="0"/>
          </a:p>
          <a:p>
            <a:pPr lvl="0"/>
            <a:r>
              <a:rPr lang="en-GB" dirty="0"/>
              <a:t>Expedition: Plan for and take part in an adventure</a:t>
            </a:r>
            <a:endParaRPr lang="en-GB" sz="4000" dirty="0">
              <a:solidFill>
                <a:srgbClr val="3D4242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191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Volunteering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58775" indent="-358775">
              <a:tabLst>
                <a:tab pos="803275" algn="l"/>
              </a:tabLst>
            </a:pPr>
            <a:r>
              <a:rPr lang="en-GB" altLang="en-US" dirty="0"/>
              <a:t>Volunteering is simple. It’s about choosing to give time to something useful, without getting paid.</a:t>
            </a:r>
          </a:p>
          <a:p>
            <a:endParaRPr lang="en-GB" dirty="0" smtClean="0"/>
          </a:p>
          <a:p>
            <a:r>
              <a:rPr lang="en-GB" dirty="0" smtClean="0"/>
              <a:t>Examples</a:t>
            </a:r>
          </a:p>
          <a:p>
            <a:pPr marL="0" indent="0">
              <a:buNone/>
            </a:pPr>
            <a:r>
              <a:rPr lang="en-GB" dirty="0" smtClean="0"/>
              <a:t>Helping people</a:t>
            </a:r>
          </a:p>
          <a:p>
            <a:pPr marL="0" indent="0">
              <a:buNone/>
            </a:pPr>
            <a:r>
              <a:rPr lang="en-GB" dirty="0" smtClean="0"/>
              <a:t>Community action / raising awareness</a:t>
            </a:r>
          </a:p>
          <a:p>
            <a:pPr marL="0" indent="0">
              <a:buNone/>
            </a:pPr>
            <a:r>
              <a:rPr lang="en-GB" dirty="0" smtClean="0"/>
              <a:t>Coaching/teaching/leadership</a:t>
            </a:r>
          </a:p>
          <a:p>
            <a:pPr marL="0" indent="0">
              <a:buNone/>
            </a:pPr>
            <a:r>
              <a:rPr lang="en-GB" dirty="0" smtClean="0"/>
              <a:t>Helping a charity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346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Physical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altLang="en-US" dirty="0"/>
              <a:t>In short, anything that requires a </a:t>
            </a:r>
            <a:r>
              <a:rPr lang="en-GB" altLang="en-US" dirty="0" smtClean="0"/>
              <a:t>sustained </a:t>
            </a:r>
            <a:r>
              <a:rPr lang="en-GB" altLang="en-US" dirty="0"/>
              <a:t>level of physical energy </a:t>
            </a:r>
            <a:r>
              <a:rPr lang="en-GB" altLang="en-US" dirty="0" smtClean="0"/>
              <a:t>and </a:t>
            </a:r>
            <a:r>
              <a:rPr lang="en-GB" altLang="en-US" dirty="0"/>
              <a:t>involves doing an activity</a:t>
            </a:r>
            <a:r>
              <a:rPr lang="en-GB" altLang="en-US" dirty="0" smtClean="0"/>
              <a:t>.</a:t>
            </a:r>
          </a:p>
          <a:p>
            <a:endParaRPr lang="en-GB" altLang="en-US" dirty="0"/>
          </a:p>
          <a:p>
            <a:r>
              <a:rPr lang="en-GB" altLang="en-US" dirty="0" smtClean="0"/>
              <a:t>Examples</a:t>
            </a:r>
          </a:p>
          <a:p>
            <a:pPr marL="0" indent="0">
              <a:buNone/>
            </a:pPr>
            <a:r>
              <a:rPr lang="en-GB" altLang="en-US" dirty="0" smtClean="0"/>
              <a:t>Any kind of sport</a:t>
            </a:r>
          </a:p>
          <a:p>
            <a:pPr marL="0" indent="0">
              <a:buNone/>
            </a:pPr>
            <a:r>
              <a:rPr lang="en-GB" altLang="en-US" dirty="0" smtClean="0"/>
              <a:t>Dance</a:t>
            </a:r>
          </a:p>
          <a:p>
            <a:pPr marL="0" indent="0">
              <a:buNone/>
            </a:pPr>
            <a:r>
              <a:rPr lang="en-GB" altLang="en-US" dirty="0" smtClean="0"/>
              <a:t>Fitness</a:t>
            </a:r>
          </a:p>
          <a:p>
            <a:pPr marL="0" indent="0">
              <a:buNone/>
            </a:pPr>
            <a:r>
              <a:rPr lang="en-GB" altLang="en-US" dirty="0" smtClean="0"/>
              <a:t>Martial arts</a:t>
            </a:r>
            <a:endParaRPr lang="en-GB" alt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269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Skill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altLang="en-US" dirty="0"/>
              <a:t>Ultimately you must be able to prove that </a:t>
            </a:r>
            <a:r>
              <a:rPr lang="en-GB" altLang="en-US" dirty="0" smtClean="0"/>
              <a:t>you </a:t>
            </a:r>
            <a:r>
              <a:rPr lang="en-GB" altLang="en-US" dirty="0"/>
              <a:t>have broadened your understanding </a:t>
            </a:r>
            <a:r>
              <a:rPr lang="en-GB" altLang="en-US" dirty="0" smtClean="0"/>
              <a:t>and </a:t>
            </a:r>
            <a:r>
              <a:rPr lang="en-GB" altLang="en-US" dirty="0"/>
              <a:t>increased your expertise in the chosen skill</a:t>
            </a:r>
            <a:r>
              <a:rPr lang="en-GB" altLang="en-US" dirty="0" smtClean="0"/>
              <a:t>.</a:t>
            </a:r>
          </a:p>
          <a:p>
            <a:endParaRPr lang="en-GB" altLang="en-US" dirty="0"/>
          </a:p>
          <a:p>
            <a:r>
              <a:rPr lang="en-GB" altLang="en-US" dirty="0" smtClean="0"/>
              <a:t>Examples:</a:t>
            </a:r>
          </a:p>
          <a:p>
            <a:pPr marL="0" indent="0">
              <a:buNone/>
            </a:pPr>
            <a:r>
              <a:rPr lang="en-GB" altLang="en-US" dirty="0" smtClean="0"/>
              <a:t>Music</a:t>
            </a:r>
          </a:p>
          <a:p>
            <a:pPr marL="0" indent="0">
              <a:buNone/>
            </a:pPr>
            <a:r>
              <a:rPr lang="en-GB" altLang="en-US" dirty="0" smtClean="0"/>
              <a:t>Cooking</a:t>
            </a:r>
          </a:p>
          <a:p>
            <a:pPr marL="0" indent="0">
              <a:buNone/>
            </a:pPr>
            <a:r>
              <a:rPr lang="en-GB" altLang="en-US" dirty="0" smtClean="0"/>
              <a:t>Creatives Arts</a:t>
            </a:r>
          </a:p>
          <a:p>
            <a:pPr marL="0" indent="0">
              <a:buNone/>
            </a:pPr>
            <a:r>
              <a:rPr lang="en-GB" altLang="en-US" dirty="0" smtClean="0"/>
              <a:t>Media and commuication</a:t>
            </a:r>
            <a:endParaRPr lang="en-GB" alt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45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652</Words>
  <Application>Microsoft Office PowerPoint</Application>
  <PresentationFormat>On-screen Show (4:3)</PresentationFormat>
  <Paragraphs>184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Sir Thomas Boteler Church of England High School</vt:lpstr>
      <vt:lpstr>Sir Thomas Boteler Duke of Ed</vt:lpstr>
      <vt:lpstr>Sound like you?</vt:lpstr>
      <vt:lpstr>Your chance to turn it all around!</vt:lpstr>
      <vt:lpstr>PowerPoint Presentation</vt:lpstr>
      <vt:lpstr>Four sections</vt:lpstr>
      <vt:lpstr>Volunteering</vt:lpstr>
      <vt:lpstr>Physical</vt:lpstr>
      <vt:lpstr>Skill</vt:lpstr>
      <vt:lpstr>                   </vt:lpstr>
      <vt:lpstr>                   </vt:lpstr>
      <vt:lpstr>                    </vt:lpstr>
      <vt:lpstr>Four Sections</vt:lpstr>
      <vt:lpstr>What your award will look like... (simply)</vt:lpstr>
      <vt:lpstr>Why bother?</vt:lpstr>
      <vt:lpstr>Why bother?</vt:lpstr>
      <vt:lpstr>Why bother?</vt:lpstr>
      <vt:lpstr>Skills for work!</vt:lpstr>
      <vt:lpstr>So what next?</vt:lpstr>
      <vt:lpstr>Costing</vt:lpstr>
    </vt:vector>
  </TitlesOfParts>
  <Company>stbcehs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Sir Thomas Boteler Church of England High School</dc:title>
  <dc:creator>Mr M Jagger</dc:creator>
  <cp:lastModifiedBy>Mr M Jagger</cp:lastModifiedBy>
  <cp:revision>8</cp:revision>
  <dcterms:created xsi:type="dcterms:W3CDTF">2015-09-23T14:58:33Z</dcterms:created>
  <dcterms:modified xsi:type="dcterms:W3CDTF">2016-07-13T06:51:55Z</dcterms:modified>
</cp:coreProperties>
</file>